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7" r:id="rId6"/>
    <p:sldId id="268" r:id="rId7"/>
    <p:sldId id="260" r:id="rId8"/>
    <p:sldId id="261" r:id="rId9"/>
    <p:sldId id="262" r:id="rId10"/>
    <p:sldId id="263" r:id="rId11"/>
    <p:sldId id="269" r:id="rId12"/>
    <p:sldId id="264" r:id="rId13"/>
    <p:sldId id="265" r:id="rId14"/>
    <p:sldId id="270" r:id="rId15"/>
    <p:sldId id="272" r:id="rId16"/>
    <p:sldId id="273" r:id="rId17"/>
    <p:sldId id="266" r:id="rId18"/>
  </p:sldIdLst>
  <p:sldSz cx="11557000" cy="6502400"/>
  <p:notesSz cx="6858000" cy="9144000"/>
  <p:embeddedFontLst>
    <p:embeddedFont>
      <p:font typeface="Microsoft YaHei" panose="020B0503020204020204" pitchFamily="34" charset="-122"/>
      <p:regular r:id="rId20"/>
      <p:bold r:id="rId21"/>
    </p:embeddedFont>
    <p:embeddedFont>
      <p:font typeface="Calibri" panose="020F0502020204030204" pitchFamily="34" charset="0"/>
      <p:regular r:id="rId22"/>
      <p:bold r:id="rId23"/>
      <p:italic r:id="rId24"/>
      <p:boldItalic r:id="rId25"/>
    </p:embeddedFont>
    <p:embeddedFont>
      <p:font typeface="Nunito" panose="02010600030101010101"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89" autoAdjust="0"/>
  </p:normalViewPr>
  <p:slideViewPr>
    <p:cSldViewPr snapToGrid="0">
      <p:cViewPr varScale="1">
        <p:scale>
          <a:sx n="114" d="100"/>
          <a:sy n="114" d="100"/>
        </p:scale>
        <p:origin x="660"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8" name="Google Shape;10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1" name="Google Shape;121;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altLang="zh-CN" dirty="0"/>
              <a:t>The problem we met. First, we only have 600 images in test data and all come from nest 19 and 7. As for training data, even  we have 20 nests but comparing with over 100 nests in database , we still don’t have enough environments. Second, day and night image,  since the daytime image are total different from the night time images, so we try to train image from daytime and test night time images, vice versa. Those are extreme special cases so it will show the result in our report. In our meeting, we talked about 3-movement images captured, if the camera detect the movement in front of camera, it will take 3 images, those 3 images are similar, we don’t need those duplicate image,</a:t>
            </a:r>
            <a:r>
              <a:rPr lang="zh-CN" altLang="en-US" dirty="0"/>
              <a:t> </a:t>
            </a:r>
            <a:r>
              <a:rPr lang="en-US" altLang="zh-CN" dirty="0"/>
              <a:t>when we train or test.</a:t>
            </a:r>
            <a:endParaRPr lang="zh-CN" altLang="en-US" dirty="0"/>
          </a:p>
        </p:txBody>
      </p:sp>
    </p:spTree>
    <p:extLst>
      <p:ext uri="{BB962C8B-B14F-4D97-AF65-F5344CB8AC3E}">
        <p14:creationId xmlns:p14="http://schemas.microsoft.com/office/powerpoint/2010/main" val="303941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a:t>
            </a:r>
            <a:r>
              <a:rPr lang="zh-CN" altLang="en-US" dirty="0"/>
              <a:t> </a:t>
            </a:r>
            <a:r>
              <a:rPr lang="en-US" altLang="zh-CN" dirty="0"/>
              <a:t>are also doing image preprocessing for machine learning methods, since  </a:t>
            </a:r>
            <a:r>
              <a:rPr lang="en-US" altLang="zh-CN" sz="1100" b="0" i="0" u="none" strike="noStrike" kern="1200" cap="none" dirty="0">
                <a:solidFill>
                  <a:schemeClr val="bg1"/>
                </a:solidFill>
                <a:latin typeface="Arial"/>
                <a:ea typeface="Arial"/>
                <a:cs typeface="Arial"/>
                <a:sym typeface="Calibri"/>
              </a:rPr>
              <a:t>original image size is around 2000x1500 , it is too large to be handled, our pc can not handle those images, so we down scale the size of them to 400x300 and grayscale images for those.</a:t>
            </a:r>
            <a:endParaRPr dirty="0"/>
          </a:p>
        </p:txBody>
      </p:sp>
      <p:sp>
        <p:nvSpPr>
          <p:cNvPr id="137" name="Google Shape;137;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p:nvPr/>
        </p:nvSpPr>
        <p:spPr>
          <a:xfrm>
            <a:off x="1886257" y="1729088"/>
            <a:ext cx="8276629" cy="119380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5400" b="0" i="0" u="none" strike="noStrike" cap="none">
                <a:solidFill>
                  <a:srgbClr val="42464B"/>
                </a:solidFill>
                <a:latin typeface="Microsoft YaHei"/>
                <a:ea typeface="Microsoft YaHei"/>
                <a:cs typeface="Microsoft YaHei"/>
                <a:sym typeface="Microsoft YaHei"/>
              </a:rPr>
              <a:t>Progress Presentation</a:t>
            </a:r>
            <a:endParaRPr sz="1100" b="0" i="0" u="none" strike="noStrike" cap="none">
              <a:solidFill>
                <a:schemeClr val="dk1"/>
              </a:solidFill>
              <a:latin typeface="Calibri"/>
              <a:ea typeface="Calibri"/>
              <a:cs typeface="Calibri"/>
              <a:sym typeface="Calibri"/>
            </a:endParaRPr>
          </a:p>
        </p:txBody>
      </p:sp>
      <p:sp>
        <p:nvSpPr>
          <p:cNvPr id="85" name="Google Shape;85;p13"/>
          <p:cNvSpPr/>
          <p:nvPr/>
        </p:nvSpPr>
        <p:spPr>
          <a:xfrm>
            <a:off x="5514153" y="746239"/>
            <a:ext cx="740834" cy="563678"/>
          </a:xfrm>
          <a:custGeom>
            <a:avLst/>
            <a:gdLst/>
            <a:ahLst/>
            <a:cxnLst/>
            <a:rect l="l" t="t" r="r" b="b"/>
            <a:pathLst>
              <a:path w="740834" h="563678" extrusionOk="0">
                <a:moveTo>
                  <a:pt x="668382" y="75862"/>
                </a:moveTo>
                <a:lnTo>
                  <a:pt x="524303" y="75862"/>
                </a:lnTo>
                <a:lnTo>
                  <a:pt x="524303" y="72150"/>
                </a:lnTo>
                <a:cubicBezTo>
                  <a:pt x="524303" y="32406"/>
                  <a:pt x="491845" y="0"/>
                  <a:pt x="451936" y="0"/>
                </a:cubicBezTo>
                <a:lnTo>
                  <a:pt x="288814" y="0"/>
                </a:lnTo>
                <a:cubicBezTo>
                  <a:pt x="248904" y="0"/>
                  <a:pt x="216447" y="32322"/>
                  <a:pt x="216447" y="72150"/>
                </a:cubicBezTo>
                <a:lnTo>
                  <a:pt x="216447" y="75862"/>
                </a:lnTo>
                <a:lnTo>
                  <a:pt x="72371" y="75862"/>
                </a:lnTo>
                <a:cubicBezTo>
                  <a:pt x="32458" y="75862"/>
                  <a:pt x="0" y="108184"/>
                  <a:pt x="0" y="148013"/>
                </a:cubicBezTo>
                <a:lnTo>
                  <a:pt x="0" y="491527"/>
                </a:lnTo>
                <a:cubicBezTo>
                  <a:pt x="0" y="531273"/>
                  <a:pt x="32458" y="563678"/>
                  <a:pt x="72371" y="563678"/>
                </a:cubicBezTo>
                <a:lnTo>
                  <a:pt x="668382" y="563678"/>
                </a:lnTo>
                <a:cubicBezTo>
                  <a:pt x="708292" y="563678"/>
                  <a:pt x="740835" y="531355"/>
                  <a:pt x="740835" y="491527"/>
                </a:cubicBezTo>
                <a:lnTo>
                  <a:pt x="740835" y="147928"/>
                </a:lnTo>
                <a:cubicBezTo>
                  <a:pt x="740750" y="108184"/>
                  <a:pt x="708292" y="75862"/>
                  <a:pt x="668382" y="75862"/>
                </a:cubicBezTo>
                <a:lnTo>
                  <a:pt x="668382" y="75862"/>
                </a:lnTo>
                <a:close/>
                <a:moveTo>
                  <a:pt x="262816" y="72150"/>
                </a:moveTo>
                <a:cubicBezTo>
                  <a:pt x="262816" y="57884"/>
                  <a:pt x="274489" y="46257"/>
                  <a:pt x="288814" y="46257"/>
                </a:cubicBezTo>
                <a:lnTo>
                  <a:pt x="451851" y="46257"/>
                </a:lnTo>
                <a:cubicBezTo>
                  <a:pt x="466175" y="46257"/>
                  <a:pt x="477852" y="57884"/>
                  <a:pt x="477852" y="72150"/>
                </a:cubicBezTo>
                <a:lnTo>
                  <a:pt x="477852" y="75862"/>
                </a:lnTo>
                <a:lnTo>
                  <a:pt x="262816" y="75862"/>
                </a:lnTo>
                <a:lnTo>
                  <a:pt x="262816" y="72150"/>
                </a:lnTo>
                <a:close/>
                <a:moveTo>
                  <a:pt x="72371" y="122119"/>
                </a:moveTo>
                <a:lnTo>
                  <a:pt x="668382" y="122119"/>
                </a:lnTo>
                <a:cubicBezTo>
                  <a:pt x="682707" y="122119"/>
                  <a:pt x="694379" y="133748"/>
                  <a:pt x="694379" y="148013"/>
                </a:cubicBezTo>
                <a:lnTo>
                  <a:pt x="694379" y="196661"/>
                </a:lnTo>
                <a:cubicBezTo>
                  <a:pt x="693801" y="198308"/>
                  <a:pt x="693470" y="199959"/>
                  <a:pt x="693470" y="201775"/>
                </a:cubicBezTo>
                <a:cubicBezTo>
                  <a:pt x="693470" y="214144"/>
                  <a:pt x="689496" y="229809"/>
                  <a:pt x="658278" y="240943"/>
                </a:cubicBezTo>
                <a:lnTo>
                  <a:pt x="479675" y="285963"/>
                </a:lnTo>
                <a:cubicBezTo>
                  <a:pt x="477108" y="262379"/>
                  <a:pt x="455413" y="243826"/>
                  <a:pt x="429080" y="243826"/>
                </a:cubicBezTo>
                <a:lnTo>
                  <a:pt x="311750" y="243826"/>
                </a:lnTo>
                <a:cubicBezTo>
                  <a:pt x="285257" y="243826"/>
                  <a:pt x="263477" y="262462"/>
                  <a:pt x="261159" y="286209"/>
                </a:cubicBezTo>
                <a:lnTo>
                  <a:pt x="81229" y="240858"/>
                </a:lnTo>
                <a:cubicBezTo>
                  <a:pt x="54567" y="231291"/>
                  <a:pt x="47778" y="218512"/>
                  <a:pt x="46371" y="207299"/>
                </a:cubicBezTo>
                <a:lnTo>
                  <a:pt x="46371" y="148013"/>
                </a:lnTo>
                <a:cubicBezTo>
                  <a:pt x="46371" y="133663"/>
                  <a:pt x="58043" y="122119"/>
                  <a:pt x="72371" y="122119"/>
                </a:cubicBezTo>
                <a:lnTo>
                  <a:pt x="72371" y="122119"/>
                </a:lnTo>
                <a:close/>
                <a:moveTo>
                  <a:pt x="448871" y="290581"/>
                </a:moveTo>
                <a:lnTo>
                  <a:pt x="448871" y="320758"/>
                </a:lnTo>
                <a:cubicBezTo>
                  <a:pt x="448871" y="329418"/>
                  <a:pt x="439762" y="336674"/>
                  <a:pt x="428914" y="336674"/>
                </a:cubicBezTo>
                <a:lnTo>
                  <a:pt x="311750" y="336674"/>
                </a:lnTo>
                <a:cubicBezTo>
                  <a:pt x="300903" y="336674"/>
                  <a:pt x="291798" y="329418"/>
                  <a:pt x="291798" y="320758"/>
                </a:cubicBezTo>
                <a:lnTo>
                  <a:pt x="291798" y="290581"/>
                </a:lnTo>
                <a:cubicBezTo>
                  <a:pt x="291798" y="281921"/>
                  <a:pt x="300903" y="274665"/>
                  <a:pt x="311750" y="274665"/>
                </a:cubicBezTo>
                <a:lnTo>
                  <a:pt x="428999" y="274665"/>
                </a:lnTo>
                <a:cubicBezTo>
                  <a:pt x="439762" y="274581"/>
                  <a:pt x="448871" y="281921"/>
                  <a:pt x="448871" y="290581"/>
                </a:cubicBezTo>
                <a:lnTo>
                  <a:pt x="448871" y="290581"/>
                </a:lnTo>
                <a:close/>
                <a:moveTo>
                  <a:pt x="668382" y="517420"/>
                </a:moveTo>
                <a:lnTo>
                  <a:pt x="72371" y="517420"/>
                </a:lnTo>
                <a:cubicBezTo>
                  <a:pt x="58043" y="517420"/>
                  <a:pt x="46371" y="505792"/>
                  <a:pt x="46371" y="491527"/>
                </a:cubicBezTo>
                <a:lnTo>
                  <a:pt x="46371" y="485757"/>
                </a:lnTo>
                <a:cubicBezTo>
                  <a:pt x="55811" y="491197"/>
                  <a:pt x="66740" y="494414"/>
                  <a:pt x="78332" y="494414"/>
                </a:cubicBezTo>
                <a:lnTo>
                  <a:pt x="513209" y="494414"/>
                </a:lnTo>
                <a:cubicBezTo>
                  <a:pt x="521736" y="494414"/>
                  <a:pt x="528694" y="487489"/>
                  <a:pt x="528694" y="478994"/>
                </a:cubicBezTo>
                <a:cubicBezTo>
                  <a:pt x="528694" y="470502"/>
                  <a:pt x="521821" y="463577"/>
                  <a:pt x="513209" y="463577"/>
                </a:cubicBezTo>
                <a:lnTo>
                  <a:pt x="78332" y="463577"/>
                </a:lnTo>
                <a:cubicBezTo>
                  <a:pt x="62599" y="463577"/>
                  <a:pt x="49516" y="452609"/>
                  <a:pt x="46371" y="438095"/>
                </a:cubicBezTo>
                <a:lnTo>
                  <a:pt x="46371" y="258008"/>
                </a:lnTo>
                <a:cubicBezTo>
                  <a:pt x="53576" y="262708"/>
                  <a:pt x="61937" y="266750"/>
                  <a:pt x="71623" y="270128"/>
                </a:cubicBezTo>
                <a:cubicBezTo>
                  <a:pt x="72040" y="270293"/>
                  <a:pt x="72534" y="270377"/>
                  <a:pt x="72950" y="270542"/>
                </a:cubicBezTo>
                <a:lnTo>
                  <a:pt x="260908" y="317955"/>
                </a:lnTo>
                <a:lnTo>
                  <a:pt x="260908" y="320758"/>
                </a:lnTo>
                <a:cubicBezTo>
                  <a:pt x="260908" y="346567"/>
                  <a:pt x="283679" y="367511"/>
                  <a:pt x="311750" y="367511"/>
                </a:cubicBezTo>
                <a:lnTo>
                  <a:pt x="428999" y="367511"/>
                </a:lnTo>
                <a:cubicBezTo>
                  <a:pt x="457070" y="367511"/>
                  <a:pt x="479842" y="346567"/>
                  <a:pt x="479842" y="320758"/>
                </a:cubicBezTo>
                <a:lnTo>
                  <a:pt x="479842" y="317707"/>
                </a:lnTo>
                <a:lnTo>
                  <a:pt x="666559" y="270624"/>
                </a:lnTo>
                <a:cubicBezTo>
                  <a:pt x="666971" y="270542"/>
                  <a:pt x="667468" y="270377"/>
                  <a:pt x="667885" y="270213"/>
                </a:cubicBezTo>
                <a:cubicBezTo>
                  <a:pt x="678150" y="266666"/>
                  <a:pt x="686927" y="262296"/>
                  <a:pt x="694379" y="257184"/>
                </a:cubicBezTo>
                <a:lnTo>
                  <a:pt x="694379" y="438095"/>
                </a:lnTo>
                <a:cubicBezTo>
                  <a:pt x="691234" y="452609"/>
                  <a:pt x="678069" y="463577"/>
                  <a:pt x="662419" y="463577"/>
                </a:cubicBezTo>
                <a:lnTo>
                  <a:pt x="587565" y="463577"/>
                </a:lnTo>
                <a:cubicBezTo>
                  <a:pt x="579038" y="463577"/>
                  <a:pt x="572081" y="470502"/>
                  <a:pt x="572081" y="478994"/>
                </a:cubicBezTo>
                <a:cubicBezTo>
                  <a:pt x="572081" y="487489"/>
                  <a:pt x="579038" y="494414"/>
                  <a:pt x="587565" y="494414"/>
                </a:cubicBezTo>
                <a:lnTo>
                  <a:pt x="662419" y="494414"/>
                </a:lnTo>
                <a:cubicBezTo>
                  <a:pt x="674095" y="494414"/>
                  <a:pt x="685024" y="491197"/>
                  <a:pt x="694379" y="485757"/>
                </a:cubicBezTo>
                <a:lnTo>
                  <a:pt x="694379" y="491527"/>
                </a:lnTo>
                <a:cubicBezTo>
                  <a:pt x="694379" y="505792"/>
                  <a:pt x="682707" y="517420"/>
                  <a:pt x="668382" y="517420"/>
                </a:cubicBezTo>
                <a:lnTo>
                  <a:pt x="668382" y="51742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4483100" y="3804413"/>
            <a:ext cx="2750449" cy="44450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1800" b="1" i="0" u="none" strike="noStrike" cap="none" dirty="0">
                <a:solidFill>
                  <a:srgbClr val="595959"/>
                </a:solidFill>
                <a:latin typeface="Microsoft YaHei"/>
                <a:ea typeface="Microsoft YaHei"/>
                <a:cs typeface="Microsoft YaHei"/>
                <a:sym typeface="Microsoft YaHei"/>
              </a:rPr>
              <a:t>Reported by Team 6</a:t>
            </a:r>
            <a:endParaRPr sz="1100" b="0" i="0" u="none" strike="noStrike" cap="none" dirty="0">
              <a:solidFill>
                <a:schemeClr val="dk1"/>
              </a:solidFill>
              <a:latin typeface="Calibri"/>
              <a:ea typeface="Calibri"/>
              <a:cs typeface="Calibri"/>
              <a:sym typeface="Calibri"/>
            </a:endParaRPr>
          </a:p>
        </p:txBody>
      </p:sp>
      <p:sp>
        <p:nvSpPr>
          <p:cNvPr id="87" name="Google Shape;87;p13"/>
          <p:cNvSpPr/>
          <p:nvPr/>
        </p:nvSpPr>
        <p:spPr>
          <a:xfrm>
            <a:off x="5764869" y="4518408"/>
            <a:ext cx="251280" cy="151873"/>
          </a:xfrm>
          <a:custGeom>
            <a:avLst/>
            <a:gdLst/>
            <a:ahLst/>
            <a:cxnLst/>
            <a:rect l="l" t="t" r="r" b="b"/>
            <a:pathLst>
              <a:path w="251280" h="151873" extrusionOk="0">
                <a:moveTo>
                  <a:pt x="128597" y="151872"/>
                </a:moveTo>
                <a:lnTo>
                  <a:pt x="125644" y="148943"/>
                </a:lnTo>
                <a:lnTo>
                  <a:pt x="122691" y="151872"/>
                </a:lnTo>
                <a:lnTo>
                  <a:pt x="0" y="30191"/>
                </a:lnTo>
                <a:lnTo>
                  <a:pt x="5906" y="24337"/>
                </a:lnTo>
                <a:lnTo>
                  <a:pt x="125644" y="143094"/>
                </a:lnTo>
                <a:lnTo>
                  <a:pt x="245379" y="24337"/>
                </a:lnTo>
                <a:lnTo>
                  <a:pt x="251280" y="30191"/>
                </a:lnTo>
                <a:lnTo>
                  <a:pt x="128597" y="151872"/>
                </a:lnTo>
                <a:close/>
                <a:moveTo>
                  <a:pt x="125644" y="100272"/>
                </a:moveTo>
                <a:lnTo>
                  <a:pt x="122691" y="103201"/>
                </a:lnTo>
                <a:lnTo>
                  <a:pt x="24537" y="5853"/>
                </a:lnTo>
                <a:lnTo>
                  <a:pt x="30443" y="0"/>
                </a:lnTo>
                <a:lnTo>
                  <a:pt x="125644" y="94422"/>
                </a:lnTo>
                <a:lnTo>
                  <a:pt x="220841" y="0"/>
                </a:lnTo>
                <a:lnTo>
                  <a:pt x="226743" y="5853"/>
                </a:lnTo>
                <a:lnTo>
                  <a:pt x="128597" y="103201"/>
                </a:lnTo>
                <a:lnTo>
                  <a:pt x="125644" y="100272"/>
                </a:lnTo>
                <a:close/>
              </a:path>
            </a:pathLst>
          </a:custGeom>
          <a:solidFill>
            <a:srgbClr val="7F7F7F"/>
          </a:solidFill>
          <a:ln>
            <a:noFill/>
          </a:ln>
        </p:spPr>
      </p:sp>
      <p:sp>
        <p:nvSpPr>
          <p:cNvPr id="88" name="Google Shape;88;p13"/>
          <p:cNvSpPr txBox="1"/>
          <p:nvPr/>
        </p:nvSpPr>
        <p:spPr>
          <a:xfrm>
            <a:off x="4161417" y="2890633"/>
            <a:ext cx="3480892" cy="86995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1400" b="0" i="0" u="none" strike="noStrike" cap="none">
                <a:solidFill>
                  <a:srgbClr val="42464B"/>
                </a:solidFill>
                <a:latin typeface="Microsoft YaHei"/>
                <a:ea typeface="Microsoft YaHei"/>
                <a:cs typeface="Microsoft YaHei"/>
                <a:sym typeface="Microsoft YaHei"/>
              </a:rPr>
              <a:t>Automatically identifying Adult Peregrine Falcon In Camera-trap Images</a:t>
            </a:r>
            <a:endParaRPr sz="1100" b="0" i="0" u="none" strike="noStrike" cap="none">
              <a:solidFill>
                <a:schemeClr val="dk1"/>
              </a:solidFill>
              <a:latin typeface="Calibri"/>
              <a:ea typeface="Calibri"/>
              <a:cs typeface="Calibri"/>
              <a:sym typeface="Calibri"/>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DE9D8"/>
            </a:gs>
            <a:gs pos="39000">
              <a:srgbClr val="FDE9D8"/>
            </a:gs>
            <a:gs pos="100000">
              <a:srgbClr val="FDE9D8"/>
            </a:gs>
          </a:gsLst>
          <a:lin ang="5400000" scaled="0"/>
        </a:gradFill>
        <a:effectLst/>
      </p:bgPr>
    </p:bg>
    <p:spTree>
      <p:nvGrpSpPr>
        <p:cNvPr id="1" name="Shape 185"/>
        <p:cNvGrpSpPr/>
        <p:nvPr/>
      </p:nvGrpSpPr>
      <p:grpSpPr>
        <a:xfrm>
          <a:off x="0" y="0"/>
          <a:ext cx="0" cy="0"/>
          <a:chOff x="0" y="0"/>
          <a:chExt cx="0" cy="0"/>
        </a:xfrm>
      </p:grpSpPr>
      <p:sp>
        <p:nvSpPr>
          <p:cNvPr id="186" name="Google Shape;186;p20"/>
          <p:cNvSpPr/>
          <p:nvPr/>
        </p:nvSpPr>
        <p:spPr>
          <a:xfrm>
            <a:off x="5775935" y="-32349"/>
            <a:ext cx="0" cy="6637249"/>
          </a:xfrm>
          <a:custGeom>
            <a:avLst/>
            <a:gdLst/>
            <a:ahLst/>
            <a:cxnLst/>
            <a:rect l="l" t="t" r="r" b="b"/>
            <a:pathLst>
              <a:path w="120000" h="6637249" extrusionOk="0">
                <a:moveTo>
                  <a:pt x="0" y="0"/>
                </a:moveTo>
                <a:lnTo>
                  <a:pt x="0" y="6637250"/>
                </a:lnTo>
              </a:path>
            </a:pathLst>
          </a:custGeom>
          <a:solidFill>
            <a:srgbClr val="42464B"/>
          </a:solidFill>
          <a:ln w="9525" cap="flat" cmpd="sng">
            <a:solidFill>
              <a:srgbClr val="42464B"/>
            </a:solidFill>
            <a:prstDash val="solid"/>
            <a:round/>
            <a:headEnd type="none" w="sm" len="sm"/>
            <a:tailEnd type="none" w="sm" len="sm"/>
          </a:ln>
        </p:spPr>
      </p:sp>
      <p:grpSp>
        <p:nvGrpSpPr>
          <p:cNvPr id="187" name="Google Shape;187;p20"/>
          <p:cNvGrpSpPr/>
          <p:nvPr/>
        </p:nvGrpSpPr>
        <p:grpSpPr>
          <a:xfrm>
            <a:off x="5584651" y="1246209"/>
            <a:ext cx="378805" cy="3862919"/>
            <a:chOff x="5584651" y="1246209"/>
            <a:chExt cx="378805" cy="3862919"/>
          </a:xfrm>
        </p:grpSpPr>
        <p:sp>
          <p:nvSpPr>
            <p:cNvPr id="188" name="Google Shape;188;p20"/>
            <p:cNvSpPr/>
            <p:nvPr/>
          </p:nvSpPr>
          <p:spPr>
            <a:xfrm>
              <a:off x="5584651" y="3098474"/>
              <a:ext cx="378805" cy="378805"/>
            </a:xfrm>
            <a:custGeom>
              <a:avLst/>
              <a:gdLst/>
              <a:ahLst/>
              <a:cxnLst/>
              <a:rect l="l" t="t" r="r" b="b"/>
              <a:pathLst>
                <a:path w="378805" h="378805" extrusionOk="0">
                  <a:moveTo>
                    <a:pt x="378805" y="189403"/>
                  </a:moveTo>
                  <a:cubicBezTo>
                    <a:pt x="378805" y="294008"/>
                    <a:pt x="294008" y="378805"/>
                    <a:pt x="189403" y="378805"/>
                  </a:cubicBezTo>
                  <a:cubicBezTo>
                    <a:pt x="84797" y="378805"/>
                    <a:pt x="0" y="294008"/>
                    <a:pt x="0" y="189403"/>
                  </a:cubicBezTo>
                  <a:cubicBezTo>
                    <a:pt x="0" y="84798"/>
                    <a:pt x="84797" y="0"/>
                    <a:pt x="189403" y="0"/>
                  </a:cubicBezTo>
                  <a:cubicBezTo>
                    <a:pt x="294008" y="0"/>
                    <a:pt x="378805" y="84798"/>
                    <a:pt x="378805" y="189403"/>
                  </a:cubicBezTo>
                  <a:close/>
                </a:path>
              </a:pathLst>
            </a:custGeom>
            <a:solidFill>
              <a:srgbClr val="42464B">
                <a:alpha val="3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5709346" y="1246209"/>
              <a:ext cx="128411" cy="128411"/>
            </a:xfrm>
            <a:custGeom>
              <a:avLst/>
              <a:gdLst/>
              <a:ahLst/>
              <a:cxnLst/>
              <a:rect l="l" t="t" r="r" b="b"/>
              <a:pathLst>
                <a:path w="128411" h="128411" extrusionOk="0">
                  <a:moveTo>
                    <a:pt x="128411" y="64205"/>
                  </a:moveTo>
                  <a:cubicBezTo>
                    <a:pt x="128411" y="99665"/>
                    <a:pt x="99665" y="128411"/>
                    <a:pt x="64205" y="128411"/>
                  </a:cubicBezTo>
                  <a:cubicBezTo>
                    <a:pt x="28745" y="128411"/>
                    <a:pt x="0" y="99665"/>
                    <a:pt x="0" y="64205"/>
                  </a:cubicBezTo>
                  <a:cubicBezTo>
                    <a:pt x="0" y="28745"/>
                    <a:pt x="28745" y="0"/>
                    <a:pt x="64205" y="0"/>
                  </a:cubicBezTo>
                  <a:cubicBezTo>
                    <a:pt x="99665"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5707153" y="3223621"/>
              <a:ext cx="128411" cy="128411"/>
            </a:xfrm>
            <a:custGeom>
              <a:avLst/>
              <a:gdLst/>
              <a:ahLst/>
              <a:cxnLst/>
              <a:rect l="l" t="t" r="r" b="b"/>
              <a:pathLst>
                <a:path w="128411" h="128411" extrusionOk="0">
                  <a:moveTo>
                    <a:pt x="128411" y="64206"/>
                  </a:moveTo>
                  <a:cubicBezTo>
                    <a:pt x="128411" y="99666"/>
                    <a:pt x="99666" y="128412"/>
                    <a:pt x="64206" y="128412"/>
                  </a:cubicBezTo>
                  <a:cubicBezTo>
                    <a:pt x="28746" y="128412"/>
                    <a:pt x="0" y="99666"/>
                    <a:pt x="0" y="64206"/>
                  </a:cubicBezTo>
                  <a:cubicBezTo>
                    <a:pt x="0" y="28746"/>
                    <a:pt x="28746" y="0"/>
                    <a:pt x="64206" y="0"/>
                  </a:cubicBezTo>
                  <a:cubicBezTo>
                    <a:pt x="99666" y="0"/>
                    <a:pt x="128411" y="28746"/>
                    <a:pt x="128411" y="64206"/>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5714733" y="4980717"/>
              <a:ext cx="128411" cy="128411"/>
            </a:xfrm>
            <a:custGeom>
              <a:avLst/>
              <a:gdLst/>
              <a:ahLst/>
              <a:cxnLst/>
              <a:rect l="l" t="t" r="r" b="b"/>
              <a:pathLst>
                <a:path w="128411" h="128411" extrusionOk="0">
                  <a:moveTo>
                    <a:pt x="128411" y="64205"/>
                  </a:moveTo>
                  <a:cubicBezTo>
                    <a:pt x="128411" y="99666"/>
                    <a:pt x="99665" y="128411"/>
                    <a:pt x="64205" y="128411"/>
                  </a:cubicBezTo>
                  <a:cubicBezTo>
                    <a:pt x="28745" y="128411"/>
                    <a:pt x="0" y="99666"/>
                    <a:pt x="0" y="64205"/>
                  </a:cubicBezTo>
                  <a:cubicBezTo>
                    <a:pt x="0" y="28745"/>
                    <a:pt x="28745" y="0"/>
                    <a:pt x="64205" y="0"/>
                  </a:cubicBezTo>
                  <a:cubicBezTo>
                    <a:pt x="99665"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0"/>
          <p:cNvSpPr txBox="1"/>
          <p:nvPr/>
        </p:nvSpPr>
        <p:spPr>
          <a:xfrm>
            <a:off x="749300" y="452929"/>
            <a:ext cx="2480469" cy="529119"/>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2400" b="1" u="none">
                <a:solidFill>
                  <a:srgbClr val="3F3F3F"/>
                </a:solidFill>
                <a:latin typeface="Microsoft YaHei"/>
                <a:ea typeface="Microsoft YaHei"/>
                <a:cs typeface="Microsoft YaHei"/>
                <a:sym typeface="Microsoft YaHei"/>
              </a:rPr>
              <a:t>CNN</a:t>
            </a:r>
            <a:endParaRPr sz="2400">
              <a:solidFill>
                <a:schemeClr val="dk1"/>
              </a:solidFill>
              <a:latin typeface="Calibri"/>
              <a:ea typeface="Calibri"/>
              <a:cs typeface="Calibri"/>
              <a:sym typeface="Calibri"/>
            </a:endParaRPr>
          </a:p>
        </p:txBody>
      </p:sp>
      <p:sp>
        <p:nvSpPr>
          <p:cNvPr id="193" name="Google Shape;193;p20"/>
          <p:cNvSpPr txBox="1"/>
          <p:nvPr/>
        </p:nvSpPr>
        <p:spPr>
          <a:xfrm>
            <a:off x="7683500" y="1246209"/>
            <a:ext cx="2480469" cy="42890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1800" b="1" u="none">
                <a:solidFill>
                  <a:srgbClr val="3F3F3F"/>
                </a:solidFill>
                <a:latin typeface="Microsoft YaHei"/>
                <a:ea typeface="Microsoft YaHei"/>
                <a:cs typeface="Microsoft YaHei"/>
                <a:sym typeface="Microsoft YaHei"/>
              </a:rPr>
              <a:t>Structure</a:t>
            </a:r>
            <a:endParaRPr sz="1800">
              <a:solidFill>
                <a:schemeClr val="dk1"/>
              </a:solidFill>
              <a:latin typeface="Calibri"/>
              <a:ea typeface="Calibri"/>
              <a:cs typeface="Calibri"/>
              <a:sym typeface="Calibri"/>
            </a:endParaRPr>
          </a:p>
        </p:txBody>
      </p:sp>
      <p:grpSp>
        <p:nvGrpSpPr>
          <p:cNvPr id="194" name="Google Shape;194;p20"/>
          <p:cNvGrpSpPr/>
          <p:nvPr/>
        </p:nvGrpSpPr>
        <p:grpSpPr>
          <a:xfrm>
            <a:off x="292100" y="431800"/>
            <a:ext cx="550248" cy="550248"/>
            <a:chOff x="520700" y="719752"/>
            <a:chExt cx="550248" cy="550248"/>
          </a:xfrm>
        </p:grpSpPr>
        <p:sp>
          <p:nvSpPr>
            <p:cNvPr id="195" name="Google Shape;195;p20"/>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Microsoft YaHei"/>
                  <a:ea typeface="Microsoft YaHei"/>
                  <a:cs typeface="Microsoft YaHei"/>
                  <a:sym typeface="Microsoft YaHei"/>
                </a:rPr>
                <a:t>03</a:t>
              </a:r>
              <a:endParaRPr sz="1800">
                <a:solidFill>
                  <a:schemeClr val="dk1"/>
                </a:solidFill>
                <a:latin typeface="Calibri"/>
                <a:ea typeface="Calibri"/>
                <a:cs typeface="Calibri"/>
                <a:sym typeface="Calibri"/>
              </a:endParaRPr>
            </a:p>
          </p:txBody>
        </p:sp>
      </p:grpSp>
      <p:sp>
        <p:nvSpPr>
          <p:cNvPr id="197" name="Google Shape;197;p20"/>
          <p:cNvSpPr/>
          <p:nvPr/>
        </p:nvSpPr>
        <p:spPr>
          <a:xfrm rot="10800000" flipH="1">
            <a:off x="1426458" y="928331"/>
            <a:ext cx="1219200" cy="45719"/>
          </a:xfrm>
          <a:custGeom>
            <a:avLst/>
            <a:gdLst/>
            <a:ahLst/>
            <a:cxnLst/>
            <a:rect l="l" t="t" r="r" b="b"/>
            <a:pathLst>
              <a:path w="626004" h="120000" extrusionOk="0">
                <a:moveTo>
                  <a:pt x="0" y="0"/>
                </a:moveTo>
                <a:lnTo>
                  <a:pt x="626004" y="0"/>
                </a:lnTo>
              </a:path>
            </a:pathLst>
          </a:custGeom>
          <a:solidFill>
            <a:srgbClr val="42464B"/>
          </a:solidFill>
          <a:ln w="19050" cap="flat" cmpd="sng">
            <a:solidFill>
              <a:srgbClr val="42464B"/>
            </a:solidFill>
            <a:prstDash val="solid"/>
            <a:round/>
            <a:headEnd type="none" w="sm" len="sm"/>
            <a:tailEnd type="none" w="sm" len="sm"/>
          </a:ln>
        </p:spPr>
      </p:sp>
      <p:pic>
        <p:nvPicPr>
          <p:cNvPr id="198" name="Google Shape;198;p20" descr="`I]@7YSDGS3)77NLK@NZ8}P"/>
          <p:cNvPicPr preferRelativeResize="0"/>
          <p:nvPr/>
        </p:nvPicPr>
        <p:blipFill rotWithShape="1">
          <a:blip r:embed="rId3">
            <a:alphaModFix/>
          </a:blip>
          <a:srcRect/>
          <a:stretch/>
        </p:blipFill>
        <p:spPr>
          <a:xfrm>
            <a:off x="7415842" y="1693671"/>
            <a:ext cx="3053059" cy="4462986"/>
          </a:xfrm>
          <a:prstGeom prst="rect">
            <a:avLst/>
          </a:prstGeom>
          <a:noFill/>
          <a:ln>
            <a:noFill/>
          </a:ln>
        </p:spPr>
      </p:pic>
      <p:pic>
        <p:nvPicPr>
          <p:cNvPr id="199" name="Google Shape;199;p20" descr="0NO[Q1]I9CPYTF~CG3XNXL8"/>
          <p:cNvPicPr preferRelativeResize="0"/>
          <p:nvPr/>
        </p:nvPicPr>
        <p:blipFill rotWithShape="1">
          <a:blip r:embed="rId4">
            <a:alphaModFix/>
          </a:blip>
          <a:srcRect t="70311"/>
          <a:stretch/>
        </p:blipFill>
        <p:spPr>
          <a:xfrm>
            <a:off x="567224" y="1374620"/>
            <a:ext cx="4272594" cy="451083"/>
          </a:xfrm>
          <a:prstGeom prst="rect">
            <a:avLst/>
          </a:prstGeom>
          <a:noFill/>
          <a:ln>
            <a:noFill/>
          </a:ln>
        </p:spPr>
      </p:pic>
      <p:pic>
        <p:nvPicPr>
          <p:cNvPr id="200" name="Google Shape;200;p20" descr="`_]JM9BG3JF8(XON$BOI1@R"/>
          <p:cNvPicPr preferRelativeResize="0"/>
          <p:nvPr/>
        </p:nvPicPr>
        <p:blipFill rotWithShape="1">
          <a:blip r:embed="rId5">
            <a:alphaModFix/>
          </a:blip>
          <a:srcRect t="71500"/>
          <a:stretch/>
        </p:blipFill>
        <p:spPr>
          <a:xfrm>
            <a:off x="639493" y="5574068"/>
            <a:ext cx="4251859" cy="385027"/>
          </a:xfrm>
          <a:prstGeom prst="rect">
            <a:avLst/>
          </a:prstGeom>
          <a:noFill/>
          <a:ln>
            <a:noFill/>
          </a:ln>
        </p:spPr>
      </p:pic>
      <p:sp>
        <p:nvSpPr>
          <p:cNvPr id="201" name="Google Shape;201;p20"/>
          <p:cNvSpPr txBox="1"/>
          <p:nvPr/>
        </p:nvSpPr>
        <p:spPr>
          <a:xfrm>
            <a:off x="332224" y="3265423"/>
            <a:ext cx="5158800" cy="90569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chemeClr val="dk1"/>
                </a:solidFill>
                <a:latin typeface="Calibri"/>
                <a:ea typeface="Calibri"/>
                <a:cs typeface="Calibri"/>
                <a:sym typeface="Calibri"/>
              </a:rPr>
              <a:t>With logistic regression as the classifier, the CNN contains two convolution layers, with =(3,3).</a:t>
            </a:r>
            <a:endParaRPr dirty="0">
              <a:latin typeface="Calibri"/>
              <a:ea typeface="Calibri"/>
              <a:cs typeface="Calibri"/>
              <a:sym typeface="Calibri"/>
            </a:endParaRPr>
          </a:p>
        </p:txBody>
      </p:sp>
      <p:grpSp>
        <p:nvGrpSpPr>
          <p:cNvPr id="18" name="Google Shape;206;p21">
            <a:extLst>
              <a:ext uri="{FF2B5EF4-FFF2-40B4-BE49-F238E27FC236}">
                <a16:creationId xmlns:a16="http://schemas.microsoft.com/office/drawing/2014/main" id="{3E914CD7-357B-4F3A-B869-3974C6D7288A}"/>
              </a:ext>
            </a:extLst>
          </p:cNvPr>
          <p:cNvGrpSpPr/>
          <p:nvPr/>
        </p:nvGrpSpPr>
        <p:grpSpPr>
          <a:xfrm>
            <a:off x="1931353" y="1829902"/>
            <a:ext cx="1408396" cy="1183732"/>
            <a:chOff x="1968500" y="2445351"/>
            <a:chExt cx="1408396" cy="1183732"/>
          </a:xfrm>
        </p:grpSpPr>
        <p:sp>
          <p:nvSpPr>
            <p:cNvPr id="19" name="Google Shape;207;p21">
              <a:extLst>
                <a:ext uri="{FF2B5EF4-FFF2-40B4-BE49-F238E27FC236}">
                  <a16:creationId xmlns:a16="http://schemas.microsoft.com/office/drawing/2014/main" id="{26E1ED14-FE0C-4541-BFE7-E23DE5761DCA}"/>
                </a:ext>
              </a:extLst>
            </p:cNvPr>
            <p:cNvSpPr/>
            <p:nvPr/>
          </p:nvSpPr>
          <p:spPr>
            <a:xfrm>
              <a:off x="1968500" y="2445351"/>
              <a:ext cx="1408396" cy="1183732"/>
            </a:xfrm>
            <a:custGeom>
              <a:avLst/>
              <a:gdLst/>
              <a:ahLst/>
              <a:cxnLst/>
              <a:rect l="l" t="t" r="r" b="b"/>
              <a:pathLst>
                <a:path w="1802778" h="1512006" extrusionOk="0">
                  <a:moveTo>
                    <a:pt x="901389" y="0"/>
                  </a:moveTo>
                  <a:lnTo>
                    <a:pt x="0" y="1512006"/>
                  </a:lnTo>
                  <a:lnTo>
                    <a:pt x="1802778" y="1512006"/>
                  </a:lnTo>
                  <a:lnTo>
                    <a:pt x="901389" y="0"/>
                  </a:lnTo>
                  <a:close/>
                </a:path>
              </a:pathLst>
            </a:custGeom>
            <a:solidFill>
              <a:srgbClr val="000000"/>
            </a:solidFill>
            <a:ln>
              <a:noFill/>
            </a:ln>
          </p:spPr>
        </p:sp>
        <p:sp>
          <p:nvSpPr>
            <p:cNvPr id="20" name="Google Shape;208;p21">
              <a:extLst>
                <a:ext uri="{FF2B5EF4-FFF2-40B4-BE49-F238E27FC236}">
                  <a16:creationId xmlns:a16="http://schemas.microsoft.com/office/drawing/2014/main" id="{054BCE73-E030-458D-A82C-388BC9812B5E}"/>
                </a:ext>
              </a:extLst>
            </p:cNvPr>
            <p:cNvSpPr txBox="1"/>
            <p:nvPr/>
          </p:nvSpPr>
          <p:spPr>
            <a:xfrm>
              <a:off x="2077894" y="2900023"/>
              <a:ext cx="1270000" cy="629275"/>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3000" dirty="0">
                  <a:solidFill>
                    <a:srgbClr val="FFFFFF"/>
                  </a:solidFill>
                  <a:latin typeface="Microsoft YaHei"/>
                  <a:ea typeface="Microsoft YaHei"/>
                  <a:cs typeface="Microsoft YaHei"/>
                  <a:sym typeface="Microsoft YaHei"/>
                </a:rPr>
                <a:t>98</a:t>
              </a:r>
              <a:r>
                <a:rPr lang="en-US" sz="3000" u="none" dirty="0">
                  <a:solidFill>
                    <a:srgbClr val="FFFFFF"/>
                  </a:solidFill>
                  <a:latin typeface="Microsoft YaHei"/>
                  <a:ea typeface="Microsoft YaHei"/>
                  <a:cs typeface="Microsoft YaHei"/>
                  <a:sym typeface="Microsoft YaHei"/>
                </a:rPr>
                <a:t>%</a:t>
              </a:r>
              <a:endParaRPr sz="1100" dirty="0">
                <a:solidFill>
                  <a:schemeClr val="dk1"/>
                </a:solidFill>
                <a:latin typeface="Calibri"/>
                <a:ea typeface="Calibri"/>
                <a:cs typeface="Calibri"/>
                <a:sym typeface="Calibri"/>
              </a:endParaRPr>
            </a:p>
          </p:txBody>
        </p:sp>
      </p:grpSp>
      <p:grpSp>
        <p:nvGrpSpPr>
          <p:cNvPr id="21" name="Google Shape;206;p21">
            <a:extLst>
              <a:ext uri="{FF2B5EF4-FFF2-40B4-BE49-F238E27FC236}">
                <a16:creationId xmlns:a16="http://schemas.microsoft.com/office/drawing/2014/main" id="{F76F6979-A401-47EE-9AC2-1BA4AA43932D}"/>
              </a:ext>
            </a:extLst>
          </p:cNvPr>
          <p:cNvGrpSpPr/>
          <p:nvPr/>
        </p:nvGrpSpPr>
        <p:grpSpPr>
          <a:xfrm rot="10800000">
            <a:off x="1999323" y="4384491"/>
            <a:ext cx="1408396" cy="1183732"/>
            <a:chOff x="1968500" y="2445351"/>
            <a:chExt cx="1408396" cy="1183732"/>
          </a:xfrm>
        </p:grpSpPr>
        <p:sp>
          <p:nvSpPr>
            <p:cNvPr id="22" name="Google Shape;207;p21">
              <a:extLst>
                <a:ext uri="{FF2B5EF4-FFF2-40B4-BE49-F238E27FC236}">
                  <a16:creationId xmlns:a16="http://schemas.microsoft.com/office/drawing/2014/main" id="{AEA374F7-CA1B-47B7-8724-77DEB99A146F}"/>
                </a:ext>
              </a:extLst>
            </p:cNvPr>
            <p:cNvSpPr/>
            <p:nvPr/>
          </p:nvSpPr>
          <p:spPr>
            <a:xfrm>
              <a:off x="1968500" y="2445351"/>
              <a:ext cx="1408396" cy="1183732"/>
            </a:xfrm>
            <a:custGeom>
              <a:avLst/>
              <a:gdLst/>
              <a:ahLst/>
              <a:cxnLst/>
              <a:rect l="l" t="t" r="r" b="b"/>
              <a:pathLst>
                <a:path w="1802778" h="1512006" extrusionOk="0">
                  <a:moveTo>
                    <a:pt x="901389" y="0"/>
                  </a:moveTo>
                  <a:lnTo>
                    <a:pt x="0" y="1512006"/>
                  </a:lnTo>
                  <a:lnTo>
                    <a:pt x="1802778" y="1512006"/>
                  </a:lnTo>
                  <a:lnTo>
                    <a:pt x="901389" y="0"/>
                  </a:lnTo>
                  <a:close/>
                </a:path>
              </a:pathLst>
            </a:custGeom>
            <a:solidFill>
              <a:srgbClr val="000000"/>
            </a:solidFill>
            <a:ln>
              <a:noFill/>
            </a:ln>
          </p:spPr>
        </p:sp>
        <p:sp>
          <p:nvSpPr>
            <p:cNvPr id="23" name="Google Shape;208;p21">
              <a:extLst>
                <a:ext uri="{FF2B5EF4-FFF2-40B4-BE49-F238E27FC236}">
                  <a16:creationId xmlns:a16="http://schemas.microsoft.com/office/drawing/2014/main" id="{B1F4CD62-9FED-4336-B31F-4188931E302A}"/>
                </a:ext>
              </a:extLst>
            </p:cNvPr>
            <p:cNvSpPr txBox="1"/>
            <p:nvPr/>
          </p:nvSpPr>
          <p:spPr>
            <a:xfrm rot="10800000">
              <a:off x="2037699" y="2904446"/>
              <a:ext cx="1270000" cy="629275"/>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3000" u="none" dirty="0">
                  <a:solidFill>
                    <a:srgbClr val="FFFFFF"/>
                  </a:solidFill>
                  <a:latin typeface="Microsoft YaHei"/>
                  <a:ea typeface="Microsoft YaHei"/>
                  <a:cs typeface="Microsoft YaHei"/>
                  <a:sym typeface="Microsoft YaHei"/>
                </a:rPr>
                <a:t>59%</a:t>
              </a:r>
              <a:endParaRPr sz="1100" dirty="0">
                <a:solidFill>
                  <a:schemeClr val="dk1"/>
                </a:solidFill>
                <a:latin typeface="Calibri"/>
                <a:ea typeface="Calibri"/>
                <a:cs typeface="Calibri"/>
                <a:sym typeface="Calibri"/>
              </a:endParaRPr>
            </a:p>
          </p:txBody>
        </p:sp>
      </p:gr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6" name="Google Shape;206;p21">
            <a:extLst>
              <a:ext uri="{FF2B5EF4-FFF2-40B4-BE49-F238E27FC236}">
                <a16:creationId xmlns:a16="http://schemas.microsoft.com/office/drawing/2014/main" id="{4D79135C-DB99-43D1-A5DD-4206F256FA7B}"/>
              </a:ext>
            </a:extLst>
          </p:cNvPr>
          <p:cNvGrpSpPr/>
          <p:nvPr/>
        </p:nvGrpSpPr>
        <p:grpSpPr>
          <a:xfrm>
            <a:off x="1968500" y="3896268"/>
            <a:ext cx="1408396" cy="1183732"/>
            <a:chOff x="1968500" y="2445351"/>
            <a:chExt cx="1408396" cy="1183732"/>
          </a:xfrm>
        </p:grpSpPr>
        <p:sp>
          <p:nvSpPr>
            <p:cNvPr id="7" name="Google Shape;207;p21">
              <a:extLst>
                <a:ext uri="{FF2B5EF4-FFF2-40B4-BE49-F238E27FC236}">
                  <a16:creationId xmlns:a16="http://schemas.microsoft.com/office/drawing/2014/main" id="{A9180AB9-5BE6-49B7-B873-8ED39FC1C0F5}"/>
                </a:ext>
              </a:extLst>
            </p:cNvPr>
            <p:cNvSpPr/>
            <p:nvPr/>
          </p:nvSpPr>
          <p:spPr>
            <a:xfrm>
              <a:off x="1968500" y="2445351"/>
              <a:ext cx="1408396" cy="1183732"/>
            </a:xfrm>
            <a:custGeom>
              <a:avLst/>
              <a:gdLst/>
              <a:ahLst/>
              <a:cxnLst/>
              <a:rect l="l" t="t" r="r" b="b"/>
              <a:pathLst>
                <a:path w="1802778" h="1512006" extrusionOk="0">
                  <a:moveTo>
                    <a:pt x="901389" y="0"/>
                  </a:moveTo>
                  <a:lnTo>
                    <a:pt x="0" y="1512006"/>
                  </a:lnTo>
                  <a:lnTo>
                    <a:pt x="1802778" y="1512006"/>
                  </a:lnTo>
                  <a:lnTo>
                    <a:pt x="901389" y="0"/>
                  </a:lnTo>
                  <a:close/>
                </a:path>
              </a:pathLst>
            </a:custGeom>
            <a:solidFill>
              <a:srgbClr val="000000"/>
            </a:solidFill>
            <a:ln>
              <a:noFill/>
            </a:ln>
          </p:spPr>
        </p:sp>
        <p:sp>
          <p:nvSpPr>
            <p:cNvPr id="8" name="Google Shape;208;p21">
              <a:extLst>
                <a:ext uri="{FF2B5EF4-FFF2-40B4-BE49-F238E27FC236}">
                  <a16:creationId xmlns:a16="http://schemas.microsoft.com/office/drawing/2014/main" id="{69E7E279-B53B-4601-AFE1-4FAA8C858D99}"/>
                </a:ext>
              </a:extLst>
            </p:cNvPr>
            <p:cNvSpPr txBox="1"/>
            <p:nvPr/>
          </p:nvSpPr>
          <p:spPr>
            <a:xfrm>
              <a:off x="2077894" y="2900023"/>
              <a:ext cx="1270000" cy="629275"/>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3000" dirty="0">
                  <a:solidFill>
                    <a:srgbClr val="FFFFFF"/>
                  </a:solidFill>
                  <a:latin typeface="Microsoft YaHei"/>
                  <a:ea typeface="Microsoft YaHei"/>
                  <a:cs typeface="Microsoft YaHei"/>
                  <a:sym typeface="Microsoft YaHei"/>
                </a:rPr>
                <a:t>98</a:t>
              </a:r>
              <a:r>
                <a:rPr lang="en-US" sz="3000" u="none" dirty="0">
                  <a:solidFill>
                    <a:srgbClr val="FFFFFF"/>
                  </a:solidFill>
                  <a:latin typeface="Microsoft YaHei"/>
                  <a:ea typeface="Microsoft YaHei"/>
                  <a:cs typeface="Microsoft YaHei"/>
                  <a:sym typeface="Microsoft YaHei"/>
                </a:rPr>
                <a:t>%</a:t>
              </a:r>
              <a:endParaRPr sz="1100" dirty="0">
                <a:solidFill>
                  <a:schemeClr val="dk1"/>
                </a:solidFill>
                <a:latin typeface="Calibri"/>
                <a:ea typeface="Calibri"/>
                <a:cs typeface="Calibri"/>
                <a:sym typeface="Calibri"/>
              </a:endParaRPr>
            </a:p>
          </p:txBody>
        </p:sp>
      </p:grpSp>
      <p:grpSp>
        <p:nvGrpSpPr>
          <p:cNvPr id="9" name="Google Shape;209;p21">
            <a:extLst>
              <a:ext uri="{FF2B5EF4-FFF2-40B4-BE49-F238E27FC236}">
                <a16:creationId xmlns:a16="http://schemas.microsoft.com/office/drawing/2014/main" id="{CCD522BC-8B81-4BD4-8FFC-75DB5EBB1191}"/>
              </a:ext>
            </a:extLst>
          </p:cNvPr>
          <p:cNvGrpSpPr/>
          <p:nvPr/>
        </p:nvGrpSpPr>
        <p:grpSpPr>
          <a:xfrm>
            <a:off x="8369300" y="3896268"/>
            <a:ext cx="1408396" cy="1183732"/>
            <a:chOff x="5168900" y="2447385"/>
            <a:chExt cx="1408396" cy="1183732"/>
          </a:xfrm>
        </p:grpSpPr>
        <p:sp>
          <p:nvSpPr>
            <p:cNvPr id="10" name="Google Shape;210;p21">
              <a:extLst>
                <a:ext uri="{FF2B5EF4-FFF2-40B4-BE49-F238E27FC236}">
                  <a16:creationId xmlns:a16="http://schemas.microsoft.com/office/drawing/2014/main" id="{65087D79-88DE-4B6D-B6A5-B1A0CC6B8B5E}"/>
                </a:ext>
              </a:extLst>
            </p:cNvPr>
            <p:cNvSpPr/>
            <p:nvPr/>
          </p:nvSpPr>
          <p:spPr>
            <a:xfrm>
              <a:off x="5168900" y="2447385"/>
              <a:ext cx="1408396" cy="1183732"/>
            </a:xfrm>
            <a:custGeom>
              <a:avLst/>
              <a:gdLst/>
              <a:ahLst/>
              <a:cxnLst/>
              <a:rect l="l" t="t" r="r" b="b"/>
              <a:pathLst>
                <a:path w="1802778" h="1512006" extrusionOk="0">
                  <a:moveTo>
                    <a:pt x="901389" y="0"/>
                  </a:moveTo>
                  <a:lnTo>
                    <a:pt x="0" y="1512006"/>
                  </a:lnTo>
                  <a:lnTo>
                    <a:pt x="1802778" y="1512006"/>
                  </a:lnTo>
                  <a:lnTo>
                    <a:pt x="901389" y="0"/>
                  </a:lnTo>
                  <a:close/>
                </a:path>
              </a:pathLst>
            </a:custGeom>
            <a:solidFill>
              <a:srgbClr val="000000"/>
            </a:solidFill>
            <a:ln>
              <a:noFill/>
            </a:ln>
          </p:spPr>
        </p:sp>
        <p:sp>
          <p:nvSpPr>
            <p:cNvPr id="11" name="Google Shape;211;p21">
              <a:extLst>
                <a:ext uri="{FF2B5EF4-FFF2-40B4-BE49-F238E27FC236}">
                  <a16:creationId xmlns:a16="http://schemas.microsoft.com/office/drawing/2014/main" id="{7A1C48F4-CF30-492C-97F8-5ACA27C7AF17}"/>
                </a:ext>
              </a:extLst>
            </p:cNvPr>
            <p:cNvSpPr txBox="1"/>
            <p:nvPr/>
          </p:nvSpPr>
          <p:spPr>
            <a:xfrm>
              <a:off x="5260662" y="2911629"/>
              <a:ext cx="1270000" cy="629275"/>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3000">
                  <a:solidFill>
                    <a:srgbClr val="FFFFFF"/>
                  </a:solidFill>
                  <a:latin typeface="Microsoft YaHei"/>
                  <a:ea typeface="Microsoft YaHei"/>
                  <a:cs typeface="Microsoft YaHei"/>
                  <a:sym typeface="Microsoft YaHei"/>
                </a:rPr>
                <a:t>86</a:t>
              </a:r>
              <a:r>
                <a:rPr lang="en-US" sz="3000" u="none">
                  <a:solidFill>
                    <a:srgbClr val="FFFFFF"/>
                  </a:solidFill>
                  <a:latin typeface="Microsoft YaHei"/>
                  <a:ea typeface="Microsoft YaHei"/>
                  <a:cs typeface="Microsoft YaHei"/>
                  <a:sym typeface="Microsoft YaHei"/>
                </a:rPr>
                <a:t>%</a:t>
              </a:r>
              <a:endParaRPr sz="1100">
                <a:solidFill>
                  <a:schemeClr val="dk1"/>
                </a:solidFill>
                <a:latin typeface="Calibri"/>
                <a:ea typeface="Calibri"/>
                <a:cs typeface="Calibri"/>
                <a:sym typeface="Calibri"/>
              </a:endParaRPr>
            </a:p>
          </p:txBody>
        </p:sp>
      </p:grpSp>
      <p:grpSp>
        <p:nvGrpSpPr>
          <p:cNvPr id="12" name="Google Shape;212;p21">
            <a:extLst>
              <a:ext uri="{FF2B5EF4-FFF2-40B4-BE49-F238E27FC236}">
                <a16:creationId xmlns:a16="http://schemas.microsoft.com/office/drawing/2014/main" id="{841F7DA5-EC0B-41A8-AB23-25C45AB517B2}"/>
              </a:ext>
            </a:extLst>
          </p:cNvPr>
          <p:cNvGrpSpPr/>
          <p:nvPr/>
        </p:nvGrpSpPr>
        <p:grpSpPr>
          <a:xfrm>
            <a:off x="292100" y="279400"/>
            <a:ext cx="550248" cy="550248"/>
            <a:chOff x="520700" y="719752"/>
            <a:chExt cx="550248" cy="550248"/>
          </a:xfrm>
        </p:grpSpPr>
        <p:sp>
          <p:nvSpPr>
            <p:cNvPr id="13" name="Google Shape;213;p21">
              <a:extLst>
                <a:ext uri="{FF2B5EF4-FFF2-40B4-BE49-F238E27FC236}">
                  <a16:creationId xmlns:a16="http://schemas.microsoft.com/office/drawing/2014/main" id="{C87E9397-9AF8-4B9C-8826-CC3C031546F5}"/>
                </a:ext>
              </a:extLst>
            </p:cNvPr>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214;p21">
              <a:extLst>
                <a:ext uri="{FF2B5EF4-FFF2-40B4-BE49-F238E27FC236}">
                  <a16:creationId xmlns:a16="http://schemas.microsoft.com/office/drawing/2014/main" id="{E90384D7-2227-4709-9CCE-A40BC7FB0BDE}"/>
                </a:ext>
              </a:extLst>
            </p:cNvPr>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Microsoft YaHei"/>
                  <a:ea typeface="Microsoft YaHei"/>
                  <a:cs typeface="Microsoft YaHei"/>
                  <a:sym typeface="Microsoft YaHei"/>
                </a:rPr>
                <a:t>03</a:t>
              </a:r>
              <a:endParaRPr sz="1800" b="1">
                <a:solidFill>
                  <a:srgbClr val="FFFFFF"/>
                </a:solidFill>
                <a:latin typeface="Microsoft YaHei"/>
                <a:ea typeface="Microsoft YaHei"/>
                <a:cs typeface="Microsoft YaHei"/>
                <a:sym typeface="Microsoft YaHei"/>
              </a:endParaRPr>
            </a:p>
            <a:p>
              <a:pPr marL="0" marR="0" lvl="0" indent="0" algn="l" rtl="0">
                <a:spcBef>
                  <a:spcPts val="0"/>
                </a:spcBef>
                <a:spcAft>
                  <a:spcPts val="0"/>
                </a:spcAft>
                <a:buNone/>
              </a:pPr>
              <a:endParaRPr sz="1800" b="1">
                <a:solidFill>
                  <a:srgbClr val="FFFFFF"/>
                </a:solidFill>
                <a:latin typeface="Microsoft YaHei"/>
                <a:ea typeface="Microsoft YaHei"/>
                <a:cs typeface="Microsoft YaHei"/>
                <a:sym typeface="Microsoft YaHei"/>
              </a:endParaRPr>
            </a:p>
          </p:txBody>
        </p:sp>
      </p:grpSp>
      <p:pic>
        <p:nvPicPr>
          <p:cNvPr id="15" name="Google Shape;215;p21">
            <a:extLst>
              <a:ext uri="{FF2B5EF4-FFF2-40B4-BE49-F238E27FC236}">
                <a16:creationId xmlns:a16="http://schemas.microsoft.com/office/drawing/2014/main" id="{F473F3DB-5167-4F8E-9887-314EA3D8BDF8}"/>
              </a:ext>
            </a:extLst>
          </p:cNvPr>
          <p:cNvPicPr preferRelativeResize="0"/>
          <p:nvPr/>
        </p:nvPicPr>
        <p:blipFill rotWithShape="1">
          <a:blip r:embed="rId2">
            <a:alphaModFix/>
          </a:blip>
          <a:srcRect/>
          <a:stretch/>
        </p:blipFill>
        <p:spPr>
          <a:xfrm>
            <a:off x="1130300" y="1403300"/>
            <a:ext cx="3214509" cy="2305100"/>
          </a:xfrm>
          <a:prstGeom prst="rect">
            <a:avLst/>
          </a:prstGeom>
          <a:noFill/>
          <a:ln>
            <a:noFill/>
          </a:ln>
        </p:spPr>
      </p:pic>
      <p:pic>
        <p:nvPicPr>
          <p:cNvPr id="16" name="Google Shape;216;p21">
            <a:extLst>
              <a:ext uri="{FF2B5EF4-FFF2-40B4-BE49-F238E27FC236}">
                <a16:creationId xmlns:a16="http://schemas.microsoft.com/office/drawing/2014/main" id="{E19CCFAE-7C6D-4820-B5E0-69076886BB1E}"/>
              </a:ext>
            </a:extLst>
          </p:cNvPr>
          <p:cNvPicPr preferRelativeResize="0"/>
          <p:nvPr/>
        </p:nvPicPr>
        <p:blipFill rotWithShape="1">
          <a:blip r:embed="rId3">
            <a:alphaModFix/>
          </a:blip>
          <a:srcRect/>
          <a:stretch/>
        </p:blipFill>
        <p:spPr>
          <a:xfrm>
            <a:off x="7440791" y="1405762"/>
            <a:ext cx="3214509" cy="2302638"/>
          </a:xfrm>
          <a:prstGeom prst="rect">
            <a:avLst/>
          </a:prstGeom>
          <a:noFill/>
          <a:ln>
            <a:noFill/>
          </a:ln>
        </p:spPr>
      </p:pic>
      <p:sp>
        <p:nvSpPr>
          <p:cNvPr id="17" name="Google Shape;217;p21">
            <a:extLst>
              <a:ext uri="{FF2B5EF4-FFF2-40B4-BE49-F238E27FC236}">
                <a16:creationId xmlns:a16="http://schemas.microsoft.com/office/drawing/2014/main" id="{133F1720-EEF4-4926-8CF8-382E72BD1AB3}"/>
              </a:ext>
            </a:extLst>
          </p:cNvPr>
          <p:cNvSpPr/>
          <p:nvPr/>
        </p:nvSpPr>
        <p:spPr>
          <a:xfrm>
            <a:off x="5854700" y="-67425"/>
            <a:ext cx="0" cy="6637249"/>
          </a:xfrm>
          <a:custGeom>
            <a:avLst/>
            <a:gdLst/>
            <a:ahLst/>
            <a:cxnLst/>
            <a:rect l="l" t="t" r="r" b="b"/>
            <a:pathLst>
              <a:path w="120000" h="6637249" extrusionOk="0">
                <a:moveTo>
                  <a:pt x="0" y="0"/>
                </a:moveTo>
                <a:lnTo>
                  <a:pt x="0" y="6637250"/>
                </a:lnTo>
              </a:path>
            </a:pathLst>
          </a:custGeom>
          <a:solidFill>
            <a:srgbClr val="42464B"/>
          </a:solidFill>
          <a:ln w="9525" cap="flat" cmpd="sng">
            <a:solidFill>
              <a:srgbClr val="42464B"/>
            </a:solidFill>
            <a:prstDash val="solid"/>
            <a:round/>
            <a:headEnd type="none" w="sm" len="sm"/>
            <a:tailEnd type="none" w="sm" len="sm"/>
          </a:ln>
        </p:spPr>
      </p:sp>
      <p:grpSp>
        <p:nvGrpSpPr>
          <p:cNvPr id="18" name="Google Shape;218;p21">
            <a:extLst>
              <a:ext uri="{FF2B5EF4-FFF2-40B4-BE49-F238E27FC236}">
                <a16:creationId xmlns:a16="http://schemas.microsoft.com/office/drawing/2014/main" id="{8FE6E327-092F-4B77-B274-FCD74A991784}"/>
              </a:ext>
            </a:extLst>
          </p:cNvPr>
          <p:cNvGrpSpPr/>
          <p:nvPr/>
        </p:nvGrpSpPr>
        <p:grpSpPr>
          <a:xfrm>
            <a:off x="5673090" y="1170997"/>
            <a:ext cx="378805" cy="3862919"/>
            <a:chOff x="5584651" y="1246209"/>
            <a:chExt cx="378805" cy="3862919"/>
          </a:xfrm>
        </p:grpSpPr>
        <p:sp>
          <p:nvSpPr>
            <p:cNvPr id="19" name="Google Shape;219;p21">
              <a:extLst>
                <a:ext uri="{FF2B5EF4-FFF2-40B4-BE49-F238E27FC236}">
                  <a16:creationId xmlns:a16="http://schemas.microsoft.com/office/drawing/2014/main" id="{69498EEC-B497-4FD6-A4CE-8A1950026E33}"/>
                </a:ext>
              </a:extLst>
            </p:cNvPr>
            <p:cNvSpPr/>
            <p:nvPr/>
          </p:nvSpPr>
          <p:spPr>
            <a:xfrm>
              <a:off x="5584651" y="3098474"/>
              <a:ext cx="378805" cy="378805"/>
            </a:xfrm>
            <a:custGeom>
              <a:avLst/>
              <a:gdLst/>
              <a:ahLst/>
              <a:cxnLst/>
              <a:rect l="l" t="t" r="r" b="b"/>
              <a:pathLst>
                <a:path w="378805" h="378805" extrusionOk="0">
                  <a:moveTo>
                    <a:pt x="378805" y="189403"/>
                  </a:moveTo>
                  <a:cubicBezTo>
                    <a:pt x="378805" y="294008"/>
                    <a:pt x="294008" y="378805"/>
                    <a:pt x="189403" y="378805"/>
                  </a:cubicBezTo>
                  <a:cubicBezTo>
                    <a:pt x="84797" y="378805"/>
                    <a:pt x="0" y="294008"/>
                    <a:pt x="0" y="189403"/>
                  </a:cubicBezTo>
                  <a:cubicBezTo>
                    <a:pt x="0" y="84798"/>
                    <a:pt x="84797" y="0"/>
                    <a:pt x="189403" y="0"/>
                  </a:cubicBezTo>
                  <a:cubicBezTo>
                    <a:pt x="294008" y="0"/>
                    <a:pt x="378805" y="84798"/>
                    <a:pt x="378805" y="189403"/>
                  </a:cubicBezTo>
                  <a:close/>
                </a:path>
              </a:pathLst>
            </a:custGeom>
            <a:solidFill>
              <a:srgbClr val="42464B">
                <a:alpha val="3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0;p21">
              <a:extLst>
                <a:ext uri="{FF2B5EF4-FFF2-40B4-BE49-F238E27FC236}">
                  <a16:creationId xmlns:a16="http://schemas.microsoft.com/office/drawing/2014/main" id="{3A5E23D8-BD10-46BC-8744-85BB11434DDB}"/>
                </a:ext>
              </a:extLst>
            </p:cNvPr>
            <p:cNvSpPr/>
            <p:nvPr/>
          </p:nvSpPr>
          <p:spPr>
            <a:xfrm>
              <a:off x="5709346" y="1246209"/>
              <a:ext cx="128411" cy="128411"/>
            </a:xfrm>
            <a:custGeom>
              <a:avLst/>
              <a:gdLst/>
              <a:ahLst/>
              <a:cxnLst/>
              <a:rect l="l" t="t" r="r" b="b"/>
              <a:pathLst>
                <a:path w="128411" h="128411" extrusionOk="0">
                  <a:moveTo>
                    <a:pt x="128411" y="64205"/>
                  </a:moveTo>
                  <a:cubicBezTo>
                    <a:pt x="128411" y="99665"/>
                    <a:pt x="99665" y="128411"/>
                    <a:pt x="64205" y="128411"/>
                  </a:cubicBezTo>
                  <a:cubicBezTo>
                    <a:pt x="28745" y="128411"/>
                    <a:pt x="0" y="99665"/>
                    <a:pt x="0" y="64205"/>
                  </a:cubicBezTo>
                  <a:cubicBezTo>
                    <a:pt x="0" y="28745"/>
                    <a:pt x="28745" y="0"/>
                    <a:pt x="64205" y="0"/>
                  </a:cubicBezTo>
                  <a:cubicBezTo>
                    <a:pt x="99665"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p21">
              <a:extLst>
                <a:ext uri="{FF2B5EF4-FFF2-40B4-BE49-F238E27FC236}">
                  <a16:creationId xmlns:a16="http://schemas.microsoft.com/office/drawing/2014/main" id="{F4D1A916-EC01-40EB-827C-6C569D485894}"/>
                </a:ext>
              </a:extLst>
            </p:cNvPr>
            <p:cNvSpPr/>
            <p:nvPr/>
          </p:nvSpPr>
          <p:spPr>
            <a:xfrm>
              <a:off x="5707153" y="3223621"/>
              <a:ext cx="128411" cy="128411"/>
            </a:xfrm>
            <a:custGeom>
              <a:avLst/>
              <a:gdLst/>
              <a:ahLst/>
              <a:cxnLst/>
              <a:rect l="l" t="t" r="r" b="b"/>
              <a:pathLst>
                <a:path w="128411" h="128411" extrusionOk="0">
                  <a:moveTo>
                    <a:pt x="128411" y="64206"/>
                  </a:moveTo>
                  <a:cubicBezTo>
                    <a:pt x="128411" y="99666"/>
                    <a:pt x="99666" y="128412"/>
                    <a:pt x="64206" y="128412"/>
                  </a:cubicBezTo>
                  <a:cubicBezTo>
                    <a:pt x="28746" y="128412"/>
                    <a:pt x="0" y="99666"/>
                    <a:pt x="0" y="64206"/>
                  </a:cubicBezTo>
                  <a:cubicBezTo>
                    <a:pt x="0" y="28746"/>
                    <a:pt x="28746" y="0"/>
                    <a:pt x="64206" y="0"/>
                  </a:cubicBezTo>
                  <a:cubicBezTo>
                    <a:pt x="99666" y="0"/>
                    <a:pt x="128411" y="28746"/>
                    <a:pt x="128411" y="64206"/>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2;p21">
              <a:extLst>
                <a:ext uri="{FF2B5EF4-FFF2-40B4-BE49-F238E27FC236}">
                  <a16:creationId xmlns:a16="http://schemas.microsoft.com/office/drawing/2014/main" id="{053783B7-FD0A-47E8-8377-185EB706BF8C}"/>
                </a:ext>
              </a:extLst>
            </p:cNvPr>
            <p:cNvSpPr/>
            <p:nvPr/>
          </p:nvSpPr>
          <p:spPr>
            <a:xfrm>
              <a:off x="5714733" y="4980717"/>
              <a:ext cx="128411" cy="128411"/>
            </a:xfrm>
            <a:custGeom>
              <a:avLst/>
              <a:gdLst/>
              <a:ahLst/>
              <a:cxnLst/>
              <a:rect l="l" t="t" r="r" b="b"/>
              <a:pathLst>
                <a:path w="128411" h="128411" extrusionOk="0">
                  <a:moveTo>
                    <a:pt x="128411" y="64205"/>
                  </a:moveTo>
                  <a:cubicBezTo>
                    <a:pt x="128411" y="99666"/>
                    <a:pt x="99665" y="128411"/>
                    <a:pt x="64205" y="128411"/>
                  </a:cubicBezTo>
                  <a:cubicBezTo>
                    <a:pt x="28745" y="128411"/>
                    <a:pt x="0" y="99666"/>
                    <a:pt x="0" y="64205"/>
                  </a:cubicBezTo>
                  <a:cubicBezTo>
                    <a:pt x="0" y="28745"/>
                    <a:pt x="28745" y="0"/>
                    <a:pt x="64205" y="0"/>
                  </a:cubicBezTo>
                  <a:cubicBezTo>
                    <a:pt x="99665"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23;p21">
            <a:extLst>
              <a:ext uri="{FF2B5EF4-FFF2-40B4-BE49-F238E27FC236}">
                <a16:creationId xmlns:a16="http://schemas.microsoft.com/office/drawing/2014/main" id="{6028F3A0-6D32-4B5E-8026-AD6298A7E90E}"/>
              </a:ext>
            </a:extLst>
          </p:cNvPr>
          <p:cNvSpPr txBox="1"/>
          <p:nvPr/>
        </p:nvSpPr>
        <p:spPr>
          <a:xfrm>
            <a:off x="567224" y="292914"/>
            <a:ext cx="2895596"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Res-Net 50 </a:t>
            </a:r>
            <a:endParaRPr sz="2800">
              <a:solidFill>
                <a:schemeClr val="dk1"/>
              </a:solidFill>
              <a:latin typeface="Calibri"/>
              <a:ea typeface="Calibri"/>
              <a:cs typeface="Calibri"/>
              <a:sym typeface="Calibri"/>
            </a:endParaRPr>
          </a:p>
        </p:txBody>
      </p:sp>
      <p:sp>
        <p:nvSpPr>
          <p:cNvPr id="24" name="Google Shape;224;p21">
            <a:extLst>
              <a:ext uri="{FF2B5EF4-FFF2-40B4-BE49-F238E27FC236}">
                <a16:creationId xmlns:a16="http://schemas.microsoft.com/office/drawing/2014/main" id="{D4178593-8493-4D2A-944F-AAA13B0908A3}"/>
              </a:ext>
            </a:extLst>
          </p:cNvPr>
          <p:cNvSpPr/>
          <p:nvPr/>
        </p:nvSpPr>
        <p:spPr>
          <a:xfrm>
            <a:off x="1206499" y="881896"/>
            <a:ext cx="1676399" cy="83303"/>
          </a:xfrm>
          <a:custGeom>
            <a:avLst/>
            <a:gdLst/>
            <a:ahLst/>
            <a:cxnLst/>
            <a:rect l="l" t="t" r="r" b="b"/>
            <a:pathLst>
              <a:path w="626004" h="120000" extrusionOk="0">
                <a:moveTo>
                  <a:pt x="0" y="0"/>
                </a:moveTo>
                <a:lnTo>
                  <a:pt x="626004" y="0"/>
                </a:lnTo>
              </a:path>
            </a:pathLst>
          </a:custGeom>
          <a:solidFill>
            <a:srgbClr val="42464B"/>
          </a:solidFill>
          <a:ln w="19050" cap="flat" cmpd="sng">
            <a:solidFill>
              <a:srgbClr val="42464B"/>
            </a:solidFill>
            <a:prstDash val="solid"/>
            <a:round/>
            <a:headEnd type="none" w="sm" len="sm"/>
            <a:tailEnd type="none" w="sm" len="sm"/>
          </a:ln>
        </p:spPr>
      </p:sp>
    </p:spTree>
    <p:extLst>
      <p:ext uri="{BB962C8B-B14F-4D97-AF65-F5344CB8AC3E}">
        <p14:creationId xmlns:p14="http://schemas.microsoft.com/office/powerpoint/2010/main" val="807761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DE9D8"/>
            </a:gs>
            <a:gs pos="60000">
              <a:srgbClr val="FDE9D8"/>
            </a:gs>
            <a:gs pos="100000">
              <a:srgbClr val="FABF8E"/>
            </a:gs>
          </a:gsLst>
          <a:lin ang="5400000" scaled="0"/>
        </a:gradFill>
        <a:effectLst/>
      </p:bgPr>
    </p:bg>
    <p:spTree>
      <p:nvGrpSpPr>
        <p:cNvPr id="1" name="Shape 205"/>
        <p:cNvGrpSpPr/>
        <p:nvPr/>
      </p:nvGrpSpPr>
      <p:grpSpPr>
        <a:xfrm>
          <a:off x="0" y="0"/>
          <a:ext cx="0" cy="0"/>
          <a:chOff x="0" y="0"/>
          <a:chExt cx="0" cy="0"/>
        </a:xfrm>
      </p:grpSpPr>
      <p:sp>
        <p:nvSpPr>
          <p:cNvPr id="27" name="Google Shape;229;p22">
            <a:extLst>
              <a:ext uri="{FF2B5EF4-FFF2-40B4-BE49-F238E27FC236}">
                <a16:creationId xmlns:a16="http://schemas.microsoft.com/office/drawing/2014/main" id="{80DA6FE4-003E-431B-BD15-D7B71833C16B}"/>
              </a:ext>
            </a:extLst>
          </p:cNvPr>
          <p:cNvSpPr/>
          <p:nvPr/>
        </p:nvSpPr>
        <p:spPr>
          <a:xfrm>
            <a:off x="5776853" y="-249"/>
            <a:ext cx="0" cy="1942218"/>
          </a:xfrm>
          <a:custGeom>
            <a:avLst/>
            <a:gdLst/>
            <a:ahLst/>
            <a:cxnLst/>
            <a:rect l="l" t="t" r="r" b="b"/>
            <a:pathLst>
              <a:path w="120000" h="1942218" extrusionOk="0">
                <a:moveTo>
                  <a:pt x="0" y="0"/>
                </a:moveTo>
                <a:lnTo>
                  <a:pt x="0" y="1942218"/>
                </a:lnTo>
              </a:path>
            </a:pathLst>
          </a:custGeom>
          <a:solidFill>
            <a:srgbClr val="42464B"/>
          </a:solidFill>
          <a:ln w="9525" cap="flat" cmpd="sng">
            <a:solidFill>
              <a:srgbClr val="42464B"/>
            </a:solidFill>
            <a:prstDash val="solid"/>
            <a:round/>
            <a:headEnd type="none" w="sm" len="sm"/>
            <a:tailEnd type="none" w="sm" len="sm"/>
          </a:ln>
        </p:spPr>
      </p:sp>
      <p:sp>
        <p:nvSpPr>
          <p:cNvPr id="28" name="Google Shape;230;p22">
            <a:extLst>
              <a:ext uri="{FF2B5EF4-FFF2-40B4-BE49-F238E27FC236}">
                <a16:creationId xmlns:a16="http://schemas.microsoft.com/office/drawing/2014/main" id="{76D9D65D-931F-45BA-9427-EEB7D8A4E6A9}"/>
              </a:ext>
            </a:extLst>
          </p:cNvPr>
          <p:cNvSpPr/>
          <p:nvPr/>
        </p:nvSpPr>
        <p:spPr>
          <a:xfrm>
            <a:off x="5590944" y="1757931"/>
            <a:ext cx="378805" cy="378805"/>
          </a:xfrm>
          <a:custGeom>
            <a:avLst/>
            <a:gdLst/>
            <a:ahLst/>
            <a:cxnLst/>
            <a:rect l="l" t="t" r="r" b="b"/>
            <a:pathLst>
              <a:path w="378805" h="378805" extrusionOk="0">
                <a:moveTo>
                  <a:pt x="378805" y="189403"/>
                </a:moveTo>
                <a:cubicBezTo>
                  <a:pt x="378805" y="294008"/>
                  <a:pt x="294008" y="378806"/>
                  <a:pt x="189403" y="378806"/>
                </a:cubicBezTo>
                <a:cubicBezTo>
                  <a:pt x="84797" y="378806"/>
                  <a:pt x="0" y="294008"/>
                  <a:pt x="0" y="189403"/>
                </a:cubicBezTo>
                <a:cubicBezTo>
                  <a:pt x="0" y="84798"/>
                  <a:pt x="84797" y="0"/>
                  <a:pt x="189403" y="0"/>
                </a:cubicBezTo>
                <a:cubicBezTo>
                  <a:pt x="294008" y="0"/>
                  <a:pt x="378805" y="84798"/>
                  <a:pt x="378805" y="189403"/>
                </a:cubicBezTo>
                <a:close/>
              </a:path>
            </a:pathLst>
          </a:custGeom>
          <a:solidFill>
            <a:srgbClr val="42464B">
              <a:alpha val="3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1;p22">
            <a:extLst>
              <a:ext uri="{FF2B5EF4-FFF2-40B4-BE49-F238E27FC236}">
                <a16:creationId xmlns:a16="http://schemas.microsoft.com/office/drawing/2014/main" id="{19F24038-0C13-41F2-BB31-F34BF5C42BF6}"/>
              </a:ext>
            </a:extLst>
          </p:cNvPr>
          <p:cNvSpPr/>
          <p:nvPr/>
        </p:nvSpPr>
        <p:spPr>
          <a:xfrm>
            <a:off x="5713446" y="1883079"/>
            <a:ext cx="128411" cy="128411"/>
          </a:xfrm>
          <a:custGeom>
            <a:avLst/>
            <a:gdLst/>
            <a:ahLst/>
            <a:cxnLst/>
            <a:rect l="l" t="t" r="r" b="b"/>
            <a:pathLst>
              <a:path w="128411" h="128411" extrusionOk="0">
                <a:moveTo>
                  <a:pt x="128411" y="64205"/>
                </a:moveTo>
                <a:cubicBezTo>
                  <a:pt x="128411" y="99665"/>
                  <a:pt x="99666" y="128411"/>
                  <a:pt x="64206" y="128411"/>
                </a:cubicBezTo>
                <a:cubicBezTo>
                  <a:pt x="28746" y="128411"/>
                  <a:pt x="0" y="99665"/>
                  <a:pt x="0" y="64205"/>
                </a:cubicBezTo>
                <a:cubicBezTo>
                  <a:pt x="0" y="28745"/>
                  <a:pt x="28746" y="0"/>
                  <a:pt x="64206" y="0"/>
                </a:cubicBezTo>
                <a:cubicBezTo>
                  <a:pt x="99666"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2;p22">
            <a:extLst>
              <a:ext uri="{FF2B5EF4-FFF2-40B4-BE49-F238E27FC236}">
                <a16:creationId xmlns:a16="http://schemas.microsoft.com/office/drawing/2014/main" id="{3BEC0677-80D6-4752-B0A8-633777CE3158}"/>
              </a:ext>
            </a:extLst>
          </p:cNvPr>
          <p:cNvSpPr txBox="1"/>
          <p:nvPr/>
        </p:nvSpPr>
        <p:spPr>
          <a:xfrm>
            <a:off x="1958945" y="2254112"/>
            <a:ext cx="7703100" cy="41190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2400" b="1">
                <a:solidFill>
                  <a:srgbClr val="3F3F3F"/>
                </a:solidFill>
                <a:latin typeface="Microsoft YaHei"/>
                <a:ea typeface="Microsoft YaHei"/>
                <a:cs typeface="Microsoft YaHei"/>
                <a:sym typeface="Microsoft YaHei"/>
              </a:rPr>
              <a:t>Deep Learning Approach</a:t>
            </a:r>
            <a:endParaRPr sz="2400" b="1">
              <a:solidFill>
                <a:schemeClr val="dk1"/>
              </a:solidFill>
              <a:latin typeface="Calibri"/>
              <a:ea typeface="Calibri"/>
              <a:cs typeface="Calibri"/>
              <a:sym typeface="Calibri"/>
            </a:endParaRPr>
          </a:p>
        </p:txBody>
      </p:sp>
      <p:grpSp>
        <p:nvGrpSpPr>
          <p:cNvPr id="31" name="Google Shape;233;p22">
            <a:extLst>
              <a:ext uri="{FF2B5EF4-FFF2-40B4-BE49-F238E27FC236}">
                <a16:creationId xmlns:a16="http://schemas.microsoft.com/office/drawing/2014/main" id="{AFB0087B-D22C-4146-84CE-1B8020CC885E}"/>
              </a:ext>
            </a:extLst>
          </p:cNvPr>
          <p:cNvGrpSpPr/>
          <p:nvPr/>
        </p:nvGrpSpPr>
        <p:grpSpPr>
          <a:xfrm>
            <a:off x="292100" y="431800"/>
            <a:ext cx="550248" cy="550248"/>
            <a:chOff x="520700" y="719752"/>
            <a:chExt cx="550248" cy="550248"/>
          </a:xfrm>
        </p:grpSpPr>
        <p:sp>
          <p:nvSpPr>
            <p:cNvPr id="32" name="Google Shape;234;p22">
              <a:extLst>
                <a:ext uri="{FF2B5EF4-FFF2-40B4-BE49-F238E27FC236}">
                  <a16:creationId xmlns:a16="http://schemas.microsoft.com/office/drawing/2014/main" id="{EE775FAB-1975-4EA7-80F7-0409FACD6E63}"/>
                </a:ext>
              </a:extLst>
            </p:cNvPr>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235;p22">
              <a:extLst>
                <a:ext uri="{FF2B5EF4-FFF2-40B4-BE49-F238E27FC236}">
                  <a16:creationId xmlns:a16="http://schemas.microsoft.com/office/drawing/2014/main" id="{AC0873A0-5F18-487D-B36C-3E4403F320AF}"/>
                </a:ext>
              </a:extLst>
            </p:cNvPr>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FFFF"/>
                  </a:solidFill>
                  <a:latin typeface="Microsoft YaHei"/>
                  <a:ea typeface="Microsoft YaHei"/>
                  <a:cs typeface="Microsoft YaHei"/>
                  <a:sym typeface="Microsoft YaHei"/>
                </a:rPr>
                <a:t>03</a:t>
              </a:r>
              <a:endParaRPr sz="1800" dirty="0">
                <a:solidFill>
                  <a:schemeClr val="dk1"/>
                </a:solidFill>
                <a:latin typeface="Calibri"/>
                <a:ea typeface="Calibri"/>
                <a:cs typeface="Calibri"/>
                <a:sym typeface="Calibri"/>
              </a:endParaRPr>
            </a:p>
          </p:txBody>
        </p:sp>
      </p:grpSp>
      <p:sp>
        <p:nvSpPr>
          <p:cNvPr id="34" name="Google Shape;236;p22">
            <a:extLst>
              <a:ext uri="{FF2B5EF4-FFF2-40B4-BE49-F238E27FC236}">
                <a16:creationId xmlns:a16="http://schemas.microsoft.com/office/drawing/2014/main" id="{EBE801AF-330C-4C69-8016-CDB7C0BCFF3D}"/>
              </a:ext>
            </a:extLst>
          </p:cNvPr>
          <p:cNvSpPr txBox="1"/>
          <p:nvPr/>
        </p:nvSpPr>
        <p:spPr>
          <a:xfrm>
            <a:off x="2953075" y="2871452"/>
            <a:ext cx="5647500" cy="1764900"/>
          </a:xfrm>
          <a:prstGeom prst="rect">
            <a:avLst/>
          </a:prstGeom>
          <a:noFill/>
          <a:ln>
            <a:noFill/>
          </a:ln>
        </p:spPr>
        <p:txBody>
          <a:bodyPr spcFirstLastPara="1" wrap="square" lIns="91425" tIns="91425" rIns="91425" bIns="91425" anchor="t" anchorCtr="0">
            <a:noAutofit/>
          </a:bodyPr>
          <a:lstStyle/>
          <a:p>
            <a:pPr marL="0" marR="25400" lvl="0" indent="0" algn="ctr" rtl="0">
              <a:lnSpc>
                <a:spcPct val="115000"/>
              </a:lnSpc>
              <a:spcBef>
                <a:spcPts val="0"/>
              </a:spcBef>
              <a:spcAft>
                <a:spcPts val="0"/>
              </a:spcAft>
              <a:buNone/>
            </a:pPr>
            <a:r>
              <a:rPr lang="en-US" sz="1800">
                <a:solidFill>
                  <a:schemeClr val="dk1"/>
                </a:solidFill>
                <a:latin typeface="Calibri"/>
                <a:ea typeface="Calibri"/>
                <a:cs typeface="Calibri"/>
                <a:sym typeface="Calibri"/>
              </a:rPr>
              <a:t>Traditional machine learning works ineffectively</a:t>
            </a:r>
            <a:endParaRPr sz="1800">
              <a:solidFill>
                <a:schemeClr val="dk1"/>
              </a:solidFill>
              <a:latin typeface="Calibri"/>
              <a:ea typeface="Calibri"/>
              <a:cs typeface="Calibri"/>
              <a:sym typeface="Calibri"/>
            </a:endParaRPr>
          </a:p>
          <a:p>
            <a:pPr marL="0" marR="25400" lvl="0" indent="0" algn="ctr" rtl="0">
              <a:lnSpc>
                <a:spcPct val="115000"/>
              </a:lnSpc>
              <a:spcBef>
                <a:spcPts val="0"/>
              </a:spcBef>
              <a:spcAft>
                <a:spcPts val="0"/>
              </a:spcAft>
              <a:buNone/>
            </a:pPr>
            <a:r>
              <a:rPr lang="en-US" sz="1800">
                <a:solidFill>
                  <a:schemeClr val="dk1"/>
                </a:solidFill>
                <a:latin typeface="Calibri"/>
                <a:ea typeface="Calibri"/>
                <a:cs typeface="Calibri"/>
                <a:sym typeface="Calibri"/>
              </a:rPr>
              <a:t>while training and testing on different nests.</a:t>
            </a:r>
            <a:endParaRPr sz="1800">
              <a:solidFill>
                <a:schemeClr val="dk1"/>
              </a:solidFill>
              <a:latin typeface="Calibri"/>
              <a:ea typeface="Calibri"/>
              <a:cs typeface="Calibri"/>
              <a:sym typeface="Calibri"/>
            </a:endParaRPr>
          </a:p>
          <a:p>
            <a:pPr marL="0" marR="25400" lvl="0" indent="0" algn="ctr" rtl="0">
              <a:lnSpc>
                <a:spcPct val="115000"/>
              </a:lnSpc>
              <a:spcBef>
                <a:spcPts val="0"/>
              </a:spcBef>
              <a:spcAft>
                <a:spcPts val="0"/>
              </a:spcAft>
              <a:buNone/>
            </a:pPr>
            <a:r>
              <a:rPr lang="en-US" sz="1800">
                <a:solidFill>
                  <a:schemeClr val="dk1"/>
                </a:solidFill>
                <a:latin typeface="Calibri"/>
                <a:ea typeface="Calibri"/>
                <a:cs typeface="Calibri"/>
                <a:sym typeface="Calibri"/>
              </a:rPr>
              <a:t>We also tried deep learning methods.</a:t>
            </a:r>
            <a:endParaRPr sz="1800">
              <a:solidFill>
                <a:schemeClr val="dk1"/>
              </a:solidFill>
              <a:latin typeface="Calibri"/>
              <a:ea typeface="Calibri"/>
              <a:cs typeface="Calibri"/>
              <a:sym typeface="Calibri"/>
            </a:endParaRPr>
          </a:p>
          <a:p>
            <a:pPr marL="0" marR="25400" lvl="0" indent="0" algn="ctr"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marR="25400" lvl="0" indent="0" algn="ctr" rtl="0">
              <a:lnSpc>
                <a:spcPct val="115000"/>
              </a:lnSpc>
              <a:spcBef>
                <a:spcPts val="0"/>
              </a:spcBef>
              <a:spcAft>
                <a:spcPts val="0"/>
              </a:spcAft>
              <a:buNone/>
            </a:pPr>
            <a:r>
              <a:rPr lang="en-US" sz="1800">
                <a:solidFill>
                  <a:schemeClr val="dk1"/>
                </a:solidFill>
                <a:latin typeface="Calibri"/>
                <a:ea typeface="Calibri"/>
                <a:cs typeface="Calibri"/>
                <a:sym typeface="Calibri"/>
              </a:rPr>
              <a:t>Namely, why did we prefer </a:t>
            </a:r>
            <a:r>
              <a:rPr lang="en-US" sz="1800" b="1">
                <a:solidFill>
                  <a:schemeClr val="dk1"/>
                </a:solidFill>
                <a:latin typeface="Calibri"/>
                <a:ea typeface="Calibri"/>
                <a:cs typeface="Calibri"/>
                <a:sym typeface="Calibri"/>
              </a:rPr>
              <a:t>ResNet</a:t>
            </a:r>
            <a:r>
              <a:rPr lang="en-US" sz="1800">
                <a:solidFill>
                  <a:schemeClr val="dk1"/>
                </a:solidFill>
                <a:latin typeface="Calibri"/>
                <a:ea typeface="Calibri"/>
                <a:cs typeface="Calibri"/>
                <a:sym typeface="Calibri"/>
              </a:rPr>
              <a:t> in this case?</a:t>
            </a:r>
            <a:endParaRPr sz="1800">
              <a:solidFill>
                <a:schemeClr val="dk1"/>
              </a:solidFill>
              <a:latin typeface="Calibri"/>
              <a:ea typeface="Calibri"/>
              <a:cs typeface="Calibri"/>
              <a:sym typeface="Calibri"/>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3996">
              <a:srgbClr val="E6E0EC"/>
            </a:gs>
            <a:gs pos="38000">
              <a:srgbClr val="E6E0EC"/>
            </a:gs>
            <a:gs pos="35000">
              <a:schemeClr val="accent4">
                <a:lumMod val="20000"/>
                <a:lumOff val="80000"/>
              </a:schemeClr>
            </a:gs>
            <a:gs pos="0">
              <a:schemeClr val="accent4">
                <a:lumMod val="60000"/>
                <a:lumOff val="40000"/>
              </a:schemeClr>
            </a:gs>
            <a:gs pos="100000">
              <a:schemeClr val="accent4">
                <a:lumMod val="20000"/>
                <a:lumOff val="80000"/>
              </a:schemeClr>
            </a:gs>
          </a:gsLst>
          <a:lin ang="5400000" scaled="0"/>
        </a:gradFill>
        <a:effectLst/>
      </p:bgPr>
    </p:bg>
    <p:spTree>
      <p:nvGrpSpPr>
        <p:cNvPr id="1" name="Shape 228"/>
        <p:cNvGrpSpPr/>
        <p:nvPr/>
      </p:nvGrpSpPr>
      <p:grpSpPr>
        <a:xfrm>
          <a:off x="0" y="0"/>
          <a:ext cx="0" cy="0"/>
          <a:chOff x="0" y="0"/>
          <a:chExt cx="0" cy="0"/>
        </a:xfrm>
      </p:grpSpPr>
      <p:sp>
        <p:nvSpPr>
          <p:cNvPr id="23" name="Google Shape;241;p23">
            <a:extLst>
              <a:ext uri="{FF2B5EF4-FFF2-40B4-BE49-F238E27FC236}">
                <a16:creationId xmlns:a16="http://schemas.microsoft.com/office/drawing/2014/main" id="{B74BB593-413D-40FF-9CD3-58F465990BE5}"/>
              </a:ext>
            </a:extLst>
          </p:cNvPr>
          <p:cNvSpPr txBox="1"/>
          <p:nvPr/>
        </p:nvSpPr>
        <p:spPr>
          <a:xfrm>
            <a:off x="842350" y="442325"/>
            <a:ext cx="4795800" cy="529200"/>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2400" b="1">
                <a:solidFill>
                  <a:srgbClr val="3F3F3F"/>
                </a:solidFill>
                <a:latin typeface="Microsoft YaHei"/>
                <a:ea typeface="Microsoft YaHei"/>
                <a:cs typeface="Microsoft YaHei"/>
                <a:sym typeface="Microsoft YaHei"/>
              </a:rPr>
              <a:t>Comparing to </a:t>
            </a:r>
            <a:endParaRPr sz="2400" b="1">
              <a:solidFill>
                <a:srgbClr val="3F3F3F"/>
              </a:solidFill>
              <a:latin typeface="Microsoft YaHei"/>
              <a:ea typeface="Microsoft YaHei"/>
              <a:cs typeface="Microsoft YaHei"/>
              <a:sym typeface="Microsoft YaHei"/>
            </a:endParaRPr>
          </a:p>
          <a:p>
            <a:pPr marL="0" marR="0" lvl="0" indent="0" algn="l" rtl="0">
              <a:lnSpc>
                <a:spcPct val="116199"/>
              </a:lnSpc>
              <a:spcBef>
                <a:spcPts val="0"/>
              </a:spcBef>
              <a:spcAft>
                <a:spcPts val="0"/>
              </a:spcAft>
              <a:buNone/>
            </a:pPr>
            <a:r>
              <a:rPr lang="en-US" sz="2400" b="1">
                <a:solidFill>
                  <a:srgbClr val="3F3F3F"/>
                </a:solidFill>
                <a:latin typeface="Microsoft YaHei"/>
                <a:ea typeface="Microsoft YaHei"/>
                <a:cs typeface="Microsoft YaHei"/>
                <a:sym typeface="Microsoft YaHei"/>
              </a:rPr>
              <a:t>Traditional Machine Learning</a:t>
            </a:r>
            <a:endParaRPr sz="2400">
              <a:solidFill>
                <a:schemeClr val="dk1"/>
              </a:solidFill>
              <a:latin typeface="Calibri"/>
              <a:ea typeface="Calibri"/>
              <a:cs typeface="Calibri"/>
              <a:sym typeface="Calibri"/>
            </a:endParaRPr>
          </a:p>
        </p:txBody>
      </p:sp>
      <p:grpSp>
        <p:nvGrpSpPr>
          <p:cNvPr id="24" name="Google Shape;242;p23">
            <a:extLst>
              <a:ext uri="{FF2B5EF4-FFF2-40B4-BE49-F238E27FC236}">
                <a16:creationId xmlns:a16="http://schemas.microsoft.com/office/drawing/2014/main" id="{A33E5E28-FB41-4527-BA25-EECE4AF30971}"/>
              </a:ext>
            </a:extLst>
          </p:cNvPr>
          <p:cNvGrpSpPr/>
          <p:nvPr/>
        </p:nvGrpSpPr>
        <p:grpSpPr>
          <a:xfrm>
            <a:off x="292100" y="431800"/>
            <a:ext cx="550248" cy="550248"/>
            <a:chOff x="520700" y="719752"/>
            <a:chExt cx="550248" cy="550248"/>
          </a:xfrm>
        </p:grpSpPr>
        <p:sp>
          <p:nvSpPr>
            <p:cNvPr id="25" name="Google Shape;243;p23">
              <a:extLst>
                <a:ext uri="{FF2B5EF4-FFF2-40B4-BE49-F238E27FC236}">
                  <a16:creationId xmlns:a16="http://schemas.microsoft.com/office/drawing/2014/main" id="{6349D435-7114-4EB5-90D8-DE202618C88A}"/>
                </a:ext>
              </a:extLst>
            </p:cNvPr>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44;p23">
              <a:extLst>
                <a:ext uri="{FF2B5EF4-FFF2-40B4-BE49-F238E27FC236}">
                  <a16:creationId xmlns:a16="http://schemas.microsoft.com/office/drawing/2014/main" id="{A419F526-497A-44E5-BC78-8BDA101EC991}"/>
                </a:ext>
              </a:extLst>
            </p:cNvPr>
            <p:cNvSpPr/>
            <p:nvPr/>
          </p:nvSpPr>
          <p:spPr>
            <a:xfrm>
              <a:off x="560824" y="810210"/>
              <a:ext cx="470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Microsoft YaHei"/>
                  <a:ea typeface="Microsoft YaHei"/>
                  <a:cs typeface="Microsoft YaHei"/>
                  <a:sym typeface="Microsoft YaHei"/>
                </a:rPr>
                <a:t>04</a:t>
              </a:r>
              <a:endParaRPr sz="1800">
                <a:solidFill>
                  <a:schemeClr val="dk1"/>
                </a:solidFill>
                <a:latin typeface="Calibri"/>
                <a:ea typeface="Calibri"/>
                <a:cs typeface="Calibri"/>
                <a:sym typeface="Calibri"/>
              </a:endParaRPr>
            </a:p>
          </p:txBody>
        </p:sp>
      </p:grpSp>
      <p:sp>
        <p:nvSpPr>
          <p:cNvPr id="27" name="Google Shape;245;p23">
            <a:extLst>
              <a:ext uri="{FF2B5EF4-FFF2-40B4-BE49-F238E27FC236}">
                <a16:creationId xmlns:a16="http://schemas.microsoft.com/office/drawing/2014/main" id="{480A567A-6730-4D65-AE20-59547AFDB058}"/>
              </a:ext>
            </a:extLst>
          </p:cNvPr>
          <p:cNvSpPr txBox="1"/>
          <p:nvPr/>
        </p:nvSpPr>
        <p:spPr>
          <a:xfrm>
            <a:off x="-9325" y="1999098"/>
            <a:ext cx="5647500" cy="3110100"/>
          </a:xfrm>
          <a:prstGeom prst="rect">
            <a:avLst/>
          </a:prstGeom>
          <a:noFill/>
          <a:ln>
            <a:noFill/>
          </a:ln>
        </p:spPr>
        <p:txBody>
          <a:bodyPr spcFirstLastPara="1" wrap="square" lIns="91425" tIns="91425" rIns="91425" bIns="91425" anchor="t" anchorCtr="0">
            <a:noAutofit/>
          </a:bodyPr>
          <a:lstStyle/>
          <a:p>
            <a:pPr marL="457200" marR="25400" lvl="0" indent="-381000" algn="l" rtl="0">
              <a:lnSpc>
                <a:spcPct val="115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Capture raw pixel values to distinguish between different categories</a:t>
            </a:r>
            <a:endParaRPr sz="2400" dirty="0">
              <a:solidFill>
                <a:schemeClr val="dk1"/>
              </a:solidFill>
              <a:latin typeface="Calibri"/>
              <a:ea typeface="Calibri"/>
              <a:cs typeface="Calibri"/>
              <a:sym typeface="Calibri"/>
            </a:endParaRPr>
          </a:p>
          <a:p>
            <a:pPr marL="457200" marR="25400" lvl="0" indent="-381000" algn="l" rtl="0">
              <a:lnSpc>
                <a:spcPct val="115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Unsupervised</a:t>
            </a:r>
            <a:endParaRPr sz="2400" dirty="0">
              <a:solidFill>
                <a:schemeClr val="dk1"/>
              </a:solidFill>
              <a:latin typeface="Calibri"/>
              <a:ea typeface="Calibri"/>
              <a:cs typeface="Calibri"/>
              <a:sym typeface="Calibri"/>
            </a:endParaRPr>
          </a:p>
          <a:p>
            <a:pPr marL="457200" marR="25400" lvl="0" indent="-381000" algn="l" rtl="0">
              <a:lnSpc>
                <a:spcPct val="115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Classification module is trained with these images and labels </a:t>
            </a:r>
            <a:endParaRPr sz="2400" dirty="0">
              <a:solidFill>
                <a:schemeClr val="dk1"/>
              </a:solidFill>
              <a:latin typeface="Calibri"/>
              <a:ea typeface="Calibri"/>
              <a:cs typeface="Calibri"/>
              <a:sym typeface="Calibri"/>
            </a:endParaRPr>
          </a:p>
          <a:p>
            <a:pPr marL="0" marR="25400" lvl="0" indent="0" algn="l" rtl="0">
              <a:lnSpc>
                <a:spcPct val="115000"/>
              </a:lnSpc>
              <a:spcBef>
                <a:spcPts val="0"/>
              </a:spcBef>
              <a:spcAft>
                <a:spcPts val="0"/>
              </a:spcAft>
              <a:buNone/>
            </a:pPr>
            <a:endParaRPr sz="1800" dirty="0">
              <a:solidFill>
                <a:schemeClr val="dk1"/>
              </a:solidFill>
              <a:latin typeface="Calibri"/>
              <a:ea typeface="Calibri"/>
              <a:cs typeface="Calibri"/>
              <a:sym typeface="Calibri"/>
            </a:endParaRPr>
          </a:p>
          <a:p>
            <a:pPr marL="0" marR="25400" lvl="0" indent="0" algn="l" rtl="0">
              <a:lnSpc>
                <a:spcPct val="115000"/>
              </a:lnSpc>
              <a:spcBef>
                <a:spcPts val="0"/>
              </a:spcBef>
              <a:spcAft>
                <a:spcPts val="0"/>
              </a:spcAft>
              <a:buNone/>
            </a:pP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p:txBody>
      </p:sp>
      <p:sp>
        <p:nvSpPr>
          <p:cNvPr id="28" name="Google Shape;246;p23">
            <a:extLst>
              <a:ext uri="{FF2B5EF4-FFF2-40B4-BE49-F238E27FC236}">
                <a16:creationId xmlns:a16="http://schemas.microsoft.com/office/drawing/2014/main" id="{166E0FD9-D0C4-42CC-9412-322043C6A6AE}"/>
              </a:ext>
            </a:extLst>
          </p:cNvPr>
          <p:cNvSpPr txBox="1"/>
          <p:nvPr/>
        </p:nvSpPr>
        <p:spPr>
          <a:xfrm>
            <a:off x="3018398" y="1536793"/>
            <a:ext cx="7703100" cy="46230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1800" b="1" u="sng">
                <a:solidFill>
                  <a:srgbClr val="363636"/>
                </a:solidFill>
                <a:latin typeface="Microsoft YaHei"/>
                <a:ea typeface="Microsoft YaHei"/>
                <a:cs typeface="Microsoft YaHei"/>
                <a:sym typeface="Microsoft YaHei"/>
              </a:rPr>
              <a:t>Problems</a:t>
            </a:r>
            <a:endParaRPr sz="1800" b="1" u="sng">
              <a:solidFill>
                <a:srgbClr val="363636"/>
              </a:solidFill>
              <a:latin typeface="Calibri"/>
              <a:ea typeface="Calibri"/>
              <a:cs typeface="Calibri"/>
              <a:sym typeface="Calibri"/>
            </a:endParaRPr>
          </a:p>
        </p:txBody>
      </p:sp>
      <p:sp>
        <p:nvSpPr>
          <p:cNvPr id="29" name="Google Shape;247;p23">
            <a:extLst>
              <a:ext uri="{FF2B5EF4-FFF2-40B4-BE49-F238E27FC236}">
                <a16:creationId xmlns:a16="http://schemas.microsoft.com/office/drawing/2014/main" id="{9F3D8429-C0B1-4099-A8CD-C506EA5F659F}"/>
              </a:ext>
            </a:extLst>
          </p:cNvPr>
          <p:cNvSpPr txBox="1"/>
          <p:nvPr/>
        </p:nvSpPr>
        <p:spPr>
          <a:xfrm>
            <a:off x="5757000" y="1999100"/>
            <a:ext cx="5781000" cy="3110100"/>
          </a:xfrm>
          <a:prstGeom prst="rect">
            <a:avLst/>
          </a:prstGeom>
          <a:noFill/>
          <a:ln>
            <a:noFill/>
          </a:ln>
        </p:spPr>
        <p:txBody>
          <a:bodyPr spcFirstLastPara="1" wrap="square" lIns="91425" tIns="91425" rIns="91425" bIns="91425" anchor="t" anchorCtr="0">
            <a:noAutofit/>
          </a:bodyPr>
          <a:lstStyle/>
          <a:p>
            <a:pPr marL="457200" marR="254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Feature Extraction cannot be tweaked according to images and labels</a:t>
            </a:r>
            <a:endParaRPr sz="2400">
              <a:solidFill>
                <a:schemeClr val="dk1"/>
              </a:solidFill>
              <a:latin typeface="Calibri"/>
              <a:ea typeface="Calibri"/>
              <a:cs typeface="Calibri"/>
              <a:sym typeface="Calibri"/>
            </a:endParaRPr>
          </a:p>
          <a:p>
            <a:pPr marL="457200" marR="254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Insufficient training examples</a:t>
            </a:r>
            <a:endParaRPr sz="2400">
              <a:solidFill>
                <a:schemeClr val="dk1"/>
              </a:solidFill>
              <a:latin typeface="Calibri"/>
              <a:ea typeface="Calibri"/>
              <a:cs typeface="Calibri"/>
              <a:sym typeface="Calibri"/>
            </a:endParaRPr>
          </a:p>
        </p:txBody>
      </p:sp>
      <p:sp>
        <p:nvSpPr>
          <p:cNvPr id="30" name="Google Shape;248;p23">
            <a:extLst>
              <a:ext uri="{FF2B5EF4-FFF2-40B4-BE49-F238E27FC236}">
                <a16:creationId xmlns:a16="http://schemas.microsoft.com/office/drawing/2014/main" id="{F3408EC4-27D2-425E-AEE0-559B7BBB10A6}"/>
              </a:ext>
            </a:extLst>
          </p:cNvPr>
          <p:cNvSpPr/>
          <p:nvPr/>
        </p:nvSpPr>
        <p:spPr>
          <a:xfrm>
            <a:off x="5775935" y="4718862"/>
            <a:ext cx="0" cy="1886038"/>
          </a:xfrm>
          <a:custGeom>
            <a:avLst/>
            <a:gdLst/>
            <a:ahLst/>
            <a:cxnLst/>
            <a:rect l="l" t="t" r="r" b="b"/>
            <a:pathLst>
              <a:path w="120000" h="1886038" extrusionOk="0">
                <a:moveTo>
                  <a:pt x="0" y="0"/>
                </a:moveTo>
                <a:lnTo>
                  <a:pt x="0" y="1886039"/>
                </a:lnTo>
              </a:path>
            </a:pathLst>
          </a:custGeom>
          <a:solidFill>
            <a:srgbClr val="42464B"/>
          </a:solidFill>
          <a:ln w="9525" cap="flat" cmpd="sng">
            <a:solidFill>
              <a:srgbClr val="42464B"/>
            </a:solidFill>
            <a:prstDash val="solid"/>
            <a:round/>
            <a:headEnd type="none" w="sm" len="sm"/>
            <a:tailEnd type="none" w="sm" len="sm"/>
          </a:ln>
        </p:spPr>
      </p:sp>
      <p:sp>
        <p:nvSpPr>
          <p:cNvPr id="31" name="Google Shape;249;p23">
            <a:extLst>
              <a:ext uri="{FF2B5EF4-FFF2-40B4-BE49-F238E27FC236}">
                <a16:creationId xmlns:a16="http://schemas.microsoft.com/office/drawing/2014/main" id="{D3937719-8D3E-47D5-B44B-176FFB2C45B6}"/>
              </a:ext>
            </a:extLst>
          </p:cNvPr>
          <p:cNvSpPr/>
          <p:nvPr/>
        </p:nvSpPr>
        <p:spPr>
          <a:xfrm>
            <a:off x="5711734" y="4600946"/>
            <a:ext cx="128411" cy="128411"/>
          </a:xfrm>
          <a:custGeom>
            <a:avLst/>
            <a:gdLst/>
            <a:ahLst/>
            <a:cxnLst/>
            <a:rect l="l" t="t" r="r" b="b"/>
            <a:pathLst>
              <a:path w="128411" h="128411" extrusionOk="0">
                <a:moveTo>
                  <a:pt x="128411" y="64206"/>
                </a:moveTo>
                <a:cubicBezTo>
                  <a:pt x="128411" y="99666"/>
                  <a:pt x="99666" y="128411"/>
                  <a:pt x="64205" y="128411"/>
                </a:cubicBezTo>
                <a:cubicBezTo>
                  <a:pt x="28745" y="128411"/>
                  <a:pt x="0" y="99666"/>
                  <a:pt x="0" y="64206"/>
                </a:cubicBezTo>
                <a:cubicBezTo>
                  <a:pt x="0" y="28746"/>
                  <a:pt x="28745" y="0"/>
                  <a:pt x="64205" y="0"/>
                </a:cubicBezTo>
                <a:cubicBezTo>
                  <a:pt x="99666" y="0"/>
                  <a:pt x="128411" y="28746"/>
                  <a:pt x="128411" y="64206"/>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p23">
            <a:extLst>
              <a:ext uri="{FF2B5EF4-FFF2-40B4-BE49-F238E27FC236}">
                <a16:creationId xmlns:a16="http://schemas.microsoft.com/office/drawing/2014/main" id="{5512E1F1-8192-4B7A-93FA-7D201DA82FB7}"/>
              </a:ext>
            </a:extLst>
          </p:cNvPr>
          <p:cNvSpPr txBox="1"/>
          <p:nvPr/>
        </p:nvSpPr>
        <p:spPr>
          <a:xfrm>
            <a:off x="-2134602" y="1536793"/>
            <a:ext cx="7703100" cy="46230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1800" b="1" u="sng">
                <a:solidFill>
                  <a:srgbClr val="363636"/>
                </a:solidFill>
                <a:latin typeface="Microsoft YaHei"/>
                <a:ea typeface="Microsoft YaHei"/>
                <a:cs typeface="Microsoft YaHei"/>
                <a:sym typeface="Microsoft YaHei"/>
              </a:rPr>
              <a:t>Image Classification</a:t>
            </a:r>
            <a:endParaRPr sz="1800" b="1" u="sng">
              <a:solidFill>
                <a:srgbClr val="363636"/>
              </a:solidFill>
              <a:latin typeface="Calibri"/>
              <a:ea typeface="Calibri"/>
              <a:cs typeface="Calibri"/>
              <a:sym typeface="Calibri"/>
            </a:endParaRPr>
          </a:p>
        </p:txBody>
      </p:sp>
      <p:sp>
        <p:nvSpPr>
          <p:cNvPr id="33" name="Google Shape;256;p24">
            <a:extLst>
              <a:ext uri="{FF2B5EF4-FFF2-40B4-BE49-F238E27FC236}">
                <a16:creationId xmlns:a16="http://schemas.microsoft.com/office/drawing/2014/main" id="{46419615-4CC8-449F-B524-8ED159482512}"/>
              </a:ext>
            </a:extLst>
          </p:cNvPr>
          <p:cNvSpPr/>
          <p:nvPr/>
        </p:nvSpPr>
        <p:spPr>
          <a:xfrm>
            <a:off x="5586532" y="4470502"/>
            <a:ext cx="378805" cy="378805"/>
          </a:xfrm>
          <a:custGeom>
            <a:avLst/>
            <a:gdLst/>
            <a:ahLst/>
            <a:cxnLst/>
            <a:rect l="l" t="t" r="r" b="b"/>
            <a:pathLst>
              <a:path w="378805" h="378805" extrusionOk="0">
                <a:moveTo>
                  <a:pt x="378805" y="189403"/>
                </a:moveTo>
                <a:cubicBezTo>
                  <a:pt x="378805" y="294008"/>
                  <a:pt x="294008" y="378805"/>
                  <a:pt x="189403" y="378805"/>
                </a:cubicBezTo>
                <a:cubicBezTo>
                  <a:pt x="84797" y="378805"/>
                  <a:pt x="0" y="294008"/>
                  <a:pt x="0" y="189403"/>
                </a:cubicBezTo>
                <a:cubicBezTo>
                  <a:pt x="0" y="84798"/>
                  <a:pt x="84797" y="0"/>
                  <a:pt x="189403" y="0"/>
                </a:cubicBezTo>
                <a:cubicBezTo>
                  <a:pt x="294008" y="0"/>
                  <a:pt x="378805" y="84798"/>
                  <a:pt x="378805" y="189403"/>
                </a:cubicBezTo>
                <a:close/>
              </a:path>
            </a:pathLst>
          </a:custGeom>
          <a:solidFill>
            <a:srgbClr val="42464B">
              <a:alpha val="3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8" name="Google Shape;255;p24">
            <a:extLst>
              <a:ext uri="{FF2B5EF4-FFF2-40B4-BE49-F238E27FC236}">
                <a16:creationId xmlns:a16="http://schemas.microsoft.com/office/drawing/2014/main" id="{0073E651-A1E6-4D49-8431-33D6D2F73FBB}"/>
              </a:ext>
            </a:extLst>
          </p:cNvPr>
          <p:cNvSpPr/>
          <p:nvPr/>
        </p:nvSpPr>
        <p:spPr>
          <a:xfrm>
            <a:off x="5775935" y="-32349"/>
            <a:ext cx="0" cy="6637249"/>
          </a:xfrm>
          <a:custGeom>
            <a:avLst/>
            <a:gdLst/>
            <a:ahLst/>
            <a:cxnLst/>
            <a:rect l="l" t="t" r="r" b="b"/>
            <a:pathLst>
              <a:path w="120000" h="6637249" extrusionOk="0">
                <a:moveTo>
                  <a:pt x="0" y="0"/>
                </a:moveTo>
                <a:lnTo>
                  <a:pt x="0" y="6637250"/>
                </a:lnTo>
              </a:path>
            </a:pathLst>
          </a:custGeom>
          <a:solidFill>
            <a:srgbClr val="42464B"/>
          </a:solidFill>
          <a:ln w="9525" cap="flat" cmpd="sng">
            <a:solidFill>
              <a:srgbClr val="42464B"/>
            </a:solidFill>
            <a:prstDash val="solid"/>
            <a:round/>
            <a:headEnd type="none" w="sm" len="sm"/>
            <a:tailEnd type="none" w="sm" len="sm"/>
          </a:ln>
        </p:spPr>
      </p:sp>
      <p:sp>
        <p:nvSpPr>
          <p:cNvPr id="19" name="Google Shape;256;p24">
            <a:extLst>
              <a:ext uri="{FF2B5EF4-FFF2-40B4-BE49-F238E27FC236}">
                <a16:creationId xmlns:a16="http://schemas.microsoft.com/office/drawing/2014/main" id="{A433FC19-6342-4672-A8C7-88C57C1DFA97}"/>
              </a:ext>
            </a:extLst>
          </p:cNvPr>
          <p:cNvSpPr/>
          <p:nvPr/>
        </p:nvSpPr>
        <p:spPr>
          <a:xfrm>
            <a:off x="5584651" y="3098474"/>
            <a:ext cx="378805" cy="378805"/>
          </a:xfrm>
          <a:custGeom>
            <a:avLst/>
            <a:gdLst/>
            <a:ahLst/>
            <a:cxnLst/>
            <a:rect l="l" t="t" r="r" b="b"/>
            <a:pathLst>
              <a:path w="378805" h="378805" extrusionOk="0">
                <a:moveTo>
                  <a:pt x="378805" y="189403"/>
                </a:moveTo>
                <a:cubicBezTo>
                  <a:pt x="378805" y="294008"/>
                  <a:pt x="294008" y="378805"/>
                  <a:pt x="189403" y="378805"/>
                </a:cubicBezTo>
                <a:cubicBezTo>
                  <a:pt x="84797" y="378805"/>
                  <a:pt x="0" y="294008"/>
                  <a:pt x="0" y="189403"/>
                </a:cubicBezTo>
                <a:cubicBezTo>
                  <a:pt x="0" y="84798"/>
                  <a:pt x="84797" y="0"/>
                  <a:pt x="189403" y="0"/>
                </a:cubicBezTo>
                <a:cubicBezTo>
                  <a:pt x="294008" y="0"/>
                  <a:pt x="378805" y="84798"/>
                  <a:pt x="378805" y="189403"/>
                </a:cubicBezTo>
                <a:close/>
              </a:path>
            </a:pathLst>
          </a:custGeom>
          <a:solidFill>
            <a:srgbClr val="42464B">
              <a:alpha val="3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7;p24">
            <a:extLst>
              <a:ext uri="{FF2B5EF4-FFF2-40B4-BE49-F238E27FC236}">
                <a16:creationId xmlns:a16="http://schemas.microsoft.com/office/drawing/2014/main" id="{2DC72615-B24A-460D-A1A0-CBDA529ED42C}"/>
              </a:ext>
            </a:extLst>
          </p:cNvPr>
          <p:cNvSpPr/>
          <p:nvPr/>
        </p:nvSpPr>
        <p:spPr>
          <a:xfrm>
            <a:off x="5709346" y="1246209"/>
            <a:ext cx="128411" cy="128411"/>
          </a:xfrm>
          <a:custGeom>
            <a:avLst/>
            <a:gdLst/>
            <a:ahLst/>
            <a:cxnLst/>
            <a:rect l="l" t="t" r="r" b="b"/>
            <a:pathLst>
              <a:path w="128411" h="128411" extrusionOk="0">
                <a:moveTo>
                  <a:pt x="128411" y="64205"/>
                </a:moveTo>
                <a:cubicBezTo>
                  <a:pt x="128411" y="99665"/>
                  <a:pt x="99665" y="128411"/>
                  <a:pt x="64205" y="128411"/>
                </a:cubicBezTo>
                <a:cubicBezTo>
                  <a:pt x="28745" y="128411"/>
                  <a:pt x="0" y="99665"/>
                  <a:pt x="0" y="64205"/>
                </a:cubicBezTo>
                <a:cubicBezTo>
                  <a:pt x="0" y="28745"/>
                  <a:pt x="28745" y="0"/>
                  <a:pt x="64205" y="0"/>
                </a:cubicBezTo>
                <a:cubicBezTo>
                  <a:pt x="99665"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8;p24">
            <a:extLst>
              <a:ext uri="{FF2B5EF4-FFF2-40B4-BE49-F238E27FC236}">
                <a16:creationId xmlns:a16="http://schemas.microsoft.com/office/drawing/2014/main" id="{7580549D-AA40-40FD-8A09-65C5D759E3E8}"/>
              </a:ext>
            </a:extLst>
          </p:cNvPr>
          <p:cNvSpPr/>
          <p:nvPr/>
        </p:nvSpPr>
        <p:spPr>
          <a:xfrm>
            <a:off x="5707153" y="3223621"/>
            <a:ext cx="128411" cy="128411"/>
          </a:xfrm>
          <a:custGeom>
            <a:avLst/>
            <a:gdLst/>
            <a:ahLst/>
            <a:cxnLst/>
            <a:rect l="l" t="t" r="r" b="b"/>
            <a:pathLst>
              <a:path w="128411" h="128411" extrusionOk="0">
                <a:moveTo>
                  <a:pt x="128411" y="64206"/>
                </a:moveTo>
                <a:cubicBezTo>
                  <a:pt x="128411" y="99666"/>
                  <a:pt x="99666" y="128412"/>
                  <a:pt x="64206" y="128412"/>
                </a:cubicBezTo>
                <a:cubicBezTo>
                  <a:pt x="28746" y="128412"/>
                  <a:pt x="0" y="99666"/>
                  <a:pt x="0" y="64206"/>
                </a:cubicBezTo>
                <a:cubicBezTo>
                  <a:pt x="0" y="28746"/>
                  <a:pt x="28746" y="0"/>
                  <a:pt x="64206" y="0"/>
                </a:cubicBezTo>
                <a:cubicBezTo>
                  <a:pt x="99666" y="0"/>
                  <a:pt x="128411" y="28746"/>
                  <a:pt x="128411" y="64206"/>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9;p24">
            <a:extLst>
              <a:ext uri="{FF2B5EF4-FFF2-40B4-BE49-F238E27FC236}">
                <a16:creationId xmlns:a16="http://schemas.microsoft.com/office/drawing/2014/main" id="{CB05A9E5-72E0-434C-B39E-934D087FDFCC}"/>
              </a:ext>
            </a:extLst>
          </p:cNvPr>
          <p:cNvSpPr/>
          <p:nvPr/>
        </p:nvSpPr>
        <p:spPr>
          <a:xfrm>
            <a:off x="5714733" y="4980717"/>
            <a:ext cx="128411" cy="128411"/>
          </a:xfrm>
          <a:custGeom>
            <a:avLst/>
            <a:gdLst/>
            <a:ahLst/>
            <a:cxnLst/>
            <a:rect l="l" t="t" r="r" b="b"/>
            <a:pathLst>
              <a:path w="128411" h="128411" extrusionOk="0">
                <a:moveTo>
                  <a:pt x="128411" y="64205"/>
                </a:moveTo>
                <a:cubicBezTo>
                  <a:pt x="128411" y="99666"/>
                  <a:pt x="99665" y="128411"/>
                  <a:pt x="64205" y="128411"/>
                </a:cubicBezTo>
                <a:cubicBezTo>
                  <a:pt x="28745" y="128411"/>
                  <a:pt x="0" y="99666"/>
                  <a:pt x="0" y="64205"/>
                </a:cubicBezTo>
                <a:cubicBezTo>
                  <a:pt x="0" y="28745"/>
                  <a:pt x="28745" y="0"/>
                  <a:pt x="64205" y="0"/>
                </a:cubicBezTo>
                <a:cubicBezTo>
                  <a:pt x="99665"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0;p24">
            <a:extLst>
              <a:ext uri="{FF2B5EF4-FFF2-40B4-BE49-F238E27FC236}">
                <a16:creationId xmlns:a16="http://schemas.microsoft.com/office/drawing/2014/main" id="{7493E601-DD35-4A09-9D8F-442368F638EF}"/>
              </a:ext>
            </a:extLst>
          </p:cNvPr>
          <p:cNvSpPr txBox="1"/>
          <p:nvPr/>
        </p:nvSpPr>
        <p:spPr>
          <a:xfrm>
            <a:off x="722150" y="442325"/>
            <a:ext cx="5121000" cy="529200"/>
          </a:xfrm>
          <a:prstGeom prst="rect">
            <a:avLst/>
          </a:prstGeom>
          <a:noFill/>
          <a:ln>
            <a:noFill/>
          </a:ln>
        </p:spPr>
        <p:txBody>
          <a:bodyPr spcFirstLastPara="1" wrap="square" lIns="127000" tIns="63500" rIns="127000" bIns="63500" anchor="t" anchorCtr="0">
            <a:noAutofit/>
          </a:bodyPr>
          <a:lstStyle/>
          <a:p>
            <a:pPr marL="0" lvl="0" indent="0" algn="l" rtl="0">
              <a:lnSpc>
                <a:spcPct val="116199"/>
              </a:lnSpc>
              <a:spcBef>
                <a:spcPts val="0"/>
              </a:spcBef>
              <a:spcAft>
                <a:spcPts val="0"/>
              </a:spcAft>
              <a:buNone/>
            </a:pPr>
            <a:r>
              <a:rPr lang="en-US" sz="2400" b="1">
                <a:solidFill>
                  <a:srgbClr val="3F3F3F"/>
                </a:solidFill>
                <a:latin typeface="Microsoft YaHei"/>
                <a:ea typeface="Microsoft YaHei"/>
                <a:cs typeface="Microsoft YaHei"/>
                <a:sym typeface="Microsoft YaHei"/>
              </a:rPr>
              <a:t>Comparing to other</a:t>
            </a:r>
            <a:endParaRPr sz="2400" b="1">
              <a:solidFill>
                <a:srgbClr val="3F3F3F"/>
              </a:solidFill>
              <a:latin typeface="Microsoft YaHei"/>
              <a:ea typeface="Microsoft YaHei"/>
              <a:cs typeface="Microsoft YaHei"/>
              <a:sym typeface="Microsoft YaHei"/>
            </a:endParaRPr>
          </a:p>
          <a:p>
            <a:pPr marL="0" lvl="0" indent="0" algn="l" rtl="0">
              <a:lnSpc>
                <a:spcPct val="116199"/>
              </a:lnSpc>
              <a:spcBef>
                <a:spcPts val="0"/>
              </a:spcBef>
              <a:spcAft>
                <a:spcPts val="0"/>
              </a:spcAft>
              <a:buNone/>
            </a:pPr>
            <a:r>
              <a:rPr lang="en-US" sz="2400" b="1">
                <a:solidFill>
                  <a:srgbClr val="3F3F3F"/>
                </a:solidFill>
                <a:latin typeface="Microsoft YaHei"/>
                <a:ea typeface="Microsoft YaHei"/>
                <a:cs typeface="Microsoft YaHei"/>
                <a:sym typeface="Microsoft YaHei"/>
              </a:rPr>
              <a:t>Convolutional Neural Networks</a:t>
            </a:r>
            <a:endParaRPr sz="2400" b="1">
              <a:solidFill>
                <a:srgbClr val="3F3F3F"/>
              </a:solidFill>
              <a:latin typeface="Microsoft YaHei"/>
              <a:ea typeface="Microsoft YaHei"/>
              <a:cs typeface="Microsoft YaHei"/>
              <a:sym typeface="Microsoft YaHei"/>
            </a:endParaRPr>
          </a:p>
        </p:txBody>
      </p:sp>
      <p:grpSp>
        <p:nvGrpSpPr>
          <p:cNvPr id="24" name="Google Shape;261;p24">
            <a:extLst>
              <a:ext uri="{FF2B5EF4-FFF2-40B4-BE49-F238E27FC236}">
                <a16:creationId xmlns:a16="http://schemas.microsoft.com/office/drawing/2014/main" id="{BEBEFD04-4AB3-4A19-AFC8-8BAA17EEF03A}"/>
              </a:ext>
            </a:extLst>
          </p:cNvPr>
          <p:cNvGrpSpPr/>
          <p:nvPr/>
        </p:nvGrpSpPr>
        <p:grpSpPr>
          <a:xfrm>
            <a:off x="292100" y="431800"/>
            <a:ext cx="550248" cy="550248"/>
            <a:chOff x="520700" y="719752"/>
            <a:chExt cx="550248" cy="550248"/>
          </a:xfrm>
        </p:grpSpPr>
        <p:sp>
          <p:nvSpPr>
            <p:cNvPr id="25" name="Google Shape;262;p24">
              <a:extLst>
                <a:ext uri="{FF2B5EF4-FFF2-40B4-BE49-F238E27FC236}">
                  <a16:creationId xmlns:a16="http://schemas.microsoft.com/office/drawing/2014/main" id="{F73FC43F-1C27-43CD-A4A9-A6267B87E0F4}"/>
                </a:ext>
              </a:extLst>
            </p:cNvPr>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3;p24">
              <a:extLst>
                <a:ext uri="{FF2B5EF4-FFF2-40B4-BE49-F238E27FC236}">
                  <a16:creationId xmlns:a16="http://schemas.microsoft.com/office/drawing/2014/main" id="{EF980845-D6F8-4262-81D7-81EF33E12D7E}"/>
                </a:ext>
              </a:extLst>
            </p:cNvPr>
            <p:cNvSpPr/>
            <p:nvPr/>
          </p:nvSpPr>
          <p:spPr>
            <a:xfrm>
              <a:off x="560824" y="810210"/>
              <a:ext cx="470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Microsoft YaHei"/>
                  <a:ea typeface="Microsoft YaHei"/>
                  <a:cs typeface="Microsoft YaHei"/>
                  <a:sym typeface="Microsoft YaHei"/>
                </a:rPr>
                <a:t>04</a:t>
              </a:r>
              <a:endParaRPr sz="1800">
                <a:solidFill>
                  <a:schemeClr val="dk1"/>
                </a:solidFill>
                <a:latin typeface="Calibri"/>
                <a:ea typeface="Calibri"/>
                <a:cs typeface="Calibri"/>
                <a:sym typeface="Calibri"/>
              </a:endParaRPr>
            </a:p>
          </p:txBody>
        </p:sp>
      </p:grpSp>
      <p:sp>
        <p:nvSpPr>
          <p:cNvPr id="27" name="Google Shape;264;p24">
            <a:extLst>
              <a:ext uri="{FF2B5EF4-FFF2-40B4-BE49-F238E27FC236}">
                <a16:creationId xmlns:a16="http://schemas.microsoft.com/office/drawing/2014/main" id="{40749D38-D27C-4DDD-A022-266E15B9D4DD}"/>
              </a:ext>
            </a:extLst>
          </p:cNvPr>
          <p:cNvSpPr txBox="1"/>
          <p:nvPr/>
        </p:nvSpPr>
        <p:spPr>
          <a:xfrm>
            <a:off x="-1739639" y="1536793"/>
            <a:ext cx="7703100" cy="462300"/>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1600" b="1">
                <a:solidFill>
                  <a:srgbClr val="363636"/>
                </a:solidFill>
                <a:latin typeface="Microsoft YaHei"/>
                <a:ea typeface="Microsoft YaHei"/>
                <a:cs typeface="Microsoft YaHei"/>
                <a:sym typeface="Microsoft YaHei"/>
              </a:rPr>
              <a:t>                                    </a:t>
            </a:r>
            <a:r>
              <a:rPr lang="en-US" sz="1800" b="1" u="sng">
                <a:solidFill>
                  <a:srgbClr val="363636"/>
                </a:solidFill>
                <a:latin typeface="Microsoft YaHei"/>
                <a:ea typeface="Microsoft YaHei"/>
                <a:cs typeface="Microsoft YaHei"/>
                <a:sym typeface="Microsoft YaHei"/>
              </a:rPr>
              <a:t>Skip Connection</a:t>
            </a:r>
            <a:endParaRPr sz="1800" b="1" u="sng">
              <a:solidFill>
                <a:srgbClr val="363636"/>
              </a:solidFill>
              <a:latin typeface="Calibri"/>
              <a:ea typeface="Calibri"/>
              <a:cs typeface="Calibri"/>
              <a:sym typeface="Calibri"/>
            </a:endParaRPr>
          </a:p>
        </p:txBody>
      </p:sp>
      <p:sp>
        <p:nvSpPr>
          <p:cNvPr id="28" name="Google Shape;265;p24">
            <a:extLst>
              <a:ext uri="{FF2B5EF4-FFF2-40B4-BE49-F238E27FC236}">
                <a16:creationId xmlns:a16="http://schemas.microsoft.com/office/drawing/2014/main" id="{02964812-BAA0-4F4E-8D18-F303CEEA865F}"/>
              </a:ext>
            </a:extLst>
          </p:cNvPr>
          <p:cNvSpPr txBox="1"/>
          <p:nvPr/>
        </p:nvSpPr>
        <p:spPr>
          <a:xfrm>
            <a:off x="0" y="1967900"/>
            <a:ext cx="5775900" cy="3650700"/>
          </a:xfrm>
          <a:prstGeom prst="rect">
            <a:avLst/>
          </a:prstGeom>
          <a:noFill/>
          <a:ln>
            <a:noFill/>
          </a:ln>
        </p:spPr>
        <p:txBody>
          <a:bodyPr spcFirstLastPara="1" wrap="square" lIns="91425" tIns="91425" rIns="91425" bIns="91425" anchor="t" anchorCtr="0">
            <a:noAutofit/>
          </a:bodyPr>
          <a:lstStyle/>
          <a:p>
            <a:pPr marL="457200" marR="25400" lvl="0" indent="-381000" algn="l" rtl="0">
              <a:lnSpc>
                <a:spcPct val="115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By increasing layer depth, vanishing gradient and degradation happens, thus training error increases.</a:t>
            </a:r>
            <a:endParaRPr sz="2400" dirty="0">
              <a:solidFill>
                <a:schemeClr val="dk1"/>
              </a:solidFill>
              <a:latin typeface="Calibri"/>
              <a:ea typeface="Calibri"/>
              <a:cs typeface="Calibri"/>
              <a:sym typeface="Calibri"/>
            </a:endParaRPr>
          </a:p>
          <a:p>
            <a:pPr marL="457200" marR="25400" lvl="0" indent="-381000" algn="l" rtl="0">
              <a:lnSpc>
                <a:spcPct val="115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Skip connection is introduced, learning from residual mapping rather than direct mapping</a:t>
            </a:r>
            <a:endParaRPr sz="2400" dirty="0">
              <a:solidFill>
                <a:schemeClr val="dk1"/>
              </a:solidFill>
              <a:latin typeface="Calibri"/>
              <a:ea typeface="Calibri"/>
              <a:cs typeface="Calibri"/>
              <a:sym typeface="Calibri"/>
            </a:endParaRPr>
          </a:p>
          <a:p>
            <a:pPr marL="457200" marR="25400" lvl="0" indent="0" algn="l" rtl="0">
              <a:lnSpc>
                <a:spcPct val="115000"/>
              </a:lnSpc>
              <a:spcBef>
                <a:spcPts val="0"/>
              </a:spcBef>
              <a:spcAft>
                <a:spcPts val="0"/>
              </a:spcAft>
              <a:buNone/>
            </a:pPr>
            <a:endParaRPr sz="1800" dirty="0">
              <a:solidFill>
                <a:schemeClr val="dk1"/>
              </a:solidFill>
              <a:latin typeface="Calibri"/>
              <a:ea typeface="Calibri"/>
              <a:cs typeface="Calibri"/>
              <a:sym typeface="Calibri"/>
            </a:endParaRPr>
          </a:p>
          <a:p>
            <a:pPr marL="457200" marR="25400" lvl="0" indent="0" algn="l" rtl="0">
              <a:lnSpc>
                <a:spcPct val="115000"/>
              </a:lnSpc>
              <a:spcBef>
                <a:spcPts val="0"/>
              </a:spcBef>
              <a:spcAft>
                <a:spcPts val="0"/>
              </a:spcAft>
              <a:buNone/>
            </a:pPr>
            <a:endParaRPr sz="1800" dirty="0">
              <a:solidFill>
                <a:schemeClr val="dk1"/>
              </a:solidFill>
              <a:latin typeface="Calibri"/>
              <a:ea typeface="Calibri"/>
              <a:cs typeface="Calibri"/>
              <a:sym typeface="Calibri"/>
            </a:endParaRPr>
          </a:p>
          <a:p>
            <a:pPr marL="457200" marR="25400" lvl="0" indent="0" algn="l" rtl="0">
              <a:lnSpc>
                <a:spcPct val="115000"/>
              </a:lnSpc>
              <a:spcBef>
                <a:spcPts val="0"/>
              </a:spcBef>
              <a:spcAft>
                <a:spcPts val="0"/>
              </a:spcAft>
              <a:buNone/>
            </a:pPr>
            <a:endParaRPr sz="1800" dirty="0">
              <a:solidFill>
                <a:schemeClr val="dk1"/>
              </a:solidFill>
              <a:latin typeface="Calibri"/>
              <a:ea typeface="Calibri"/>
              <a:cs typeface="Calibri"/>
              <a:sym typeface="Calibri"/>
            </a:endParaRPr>
          </a:p>
          <a:p>
            <a:pPr marL="0" marR="25400" lvl="0" indent="0" algn="l" rtl="0">
              <a:lnSpc>
                <a:spcPct val="115000"/>
              </a:lnSpc>
              <a:spcBef>
                <a:spcPts val="0"/>
              </a:spcBef>
              <a:spcAft>
                <a:spcPts val="0"/>
              </a:spcAft>
              <a:buNone/>
            </a:pPr>
            <a:endParaRPr sz="1800" dirty="0">
              <a:solidFill>
                <a:schemeClr val="dk1"/>
              </a:solidFill>
              <a:latin typeface="Calibri"/>
              <a:ea typeface="Calibri"/>
              <a:cs typeface="Calibri"/>
              <a:sym typeface="Calibri"/>
            </a:endParaRPr>
          </a:p>
        </p:txBody>
      </p:sp>
      <p:sp>
        <p:nvSpPr>
          <p:cNvPr id="29" name="Google Shape;266;p24">
            <a:extLst>
              <a:ext uri="{FF2B5EF4-FFF2-40B4-BE49-F238E27FC236}">
                <a16:creationId xmlns:a16="http://schemas.microsoft.com/office/drawing/2014/main" id="{282A539B-BC85-4EC4-BB00-FE0424EE4F82}"/>
              </a:ext>
            </a:extLst>
          </p:cNvPr>
          <p:cNvSpPr txBox="1"/>
          <p:nvPr/>
        </p:nvSpPr>
        <p:spPr>
          <a:xfrm>
            <a:off x="3761098" y="1536793"/>
            <a:ext cx="7703100" cy="46230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1800" b="1" u="sng">
                <a:solidFill>
                  <a:srgbClr val="363636"/>
                </a:solidFill>
                <a:latin typeface="Microsoft YaHei"/>
                <a:ea typeface="Microsoft YaHei"/>
                <a:cs typeface="Microsoft YaHei"/>
                <a:sym typeface="Microsoft YaHei"/>
              </a:rPr>
              <a:t>Advantages of ResNet</a:t>
            </a:r>
            <a:endParaRPr sz="1800" b="1" u="sng">
              <a:solidFill>
                <a:srgbClr val="363636"/>
              </a:solidFill>
              <a:latin typeface="Calibri"/>
              <a:ea typeface="Calibri"/>
              <a:cs typeface="Calibri"/>
              <a:sym typeface="Calibri"/>
            </a:endParaRPr>
          </a:p>
        </p:txBody>
      </p:sp>
      <p:sp>
        <p:nvSpPr>
          <p:cNvPr id="30" name="Google Shape;267;p24">
            <a:extLst>
              <a:ext uri="{FF2B5EF4-FFF2-40B4-BE49-F238E27FC236}">
                <a16:creationId xmlns:a16="http://schemas.microsoft.com/office/drawing/2014/main" id="{C35AB136-E1D5-4667-96B9-5051856B0AE6}"/>
              </a:ext>
            </a:extLst>
          </p:cNvPr>
          <p:cNvSpPr txBox="1"/>
          <p:nvPr/>
        </p:nvSpPr>
        <p:spPr>
          <a:xfrm>
            <a:off x="5775950" y="1999100"/>
            <a:ext cx="5781000" cy="3588300"/>
          </a:xfrm>
          <a:prstGeom prst="rect">
            <a:avLst/>
          </a:prstGeom>
          <a:noFill/>
          <a:ln>
            <a:noFill/>
          </a:ln>
        </p:spPr>
        <p:txBody>
          <a:bodyPr spcFirstLastPara="1" wrap="square" lIns="91425" tIns="91425" rIns="91425" bIns="91425" anchor="t" anchorCtr="0">
            <a:noAutofit/>
          </a:bodyPr>
          <a:lstStyle/>
          <a:p>
            <a:pPr marL="457200" marR="254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More layers improves accuracy</a:t>
            </a:r>
            <a:endParaRPr sz="2400">
              <a:solidFill>
                <a:schemeClr val="dk1"/>
              </a:solidFill>
              <a:latin typeface="Calibri"/>
              <a:ea typeface="Calibri"/>
              <a:cs typeface="Calibri"/>
              <a:sym typeface="Calibri"/>
            </a:endParaRPr>
          </a:p>
          <a:p>
            <a:pPr marL="457200" marR="254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Less computational resources are needed</a:t>
            </a:r>
            <a:endParaRPr sz="2400">
              <a:solidFill>
                <a:schemeClr val="dk1"/>
              </a:solidFill>
              <a:latin typeface="Calibri"/>
              <a:ea typeface="Calibri"/>
              <a:cs typeface="Calibri"/>
              <a:sym typeface="Calibri"/>
            </a:endParaRPr>
          </a:p>
        </p:txBody>
      </p:sp>
      <p:pic>
        <p:nvPicPr>
          <p:cNvPr id="31" name="Google Shape;268;p24">
            <a:extLst>
              <a:ext uri="{FF2B5EF4-FFF2-40B4-BE49-F238E27FC236}">
                <a16:creationId xmlns:a16="http://schemas.microsoft.com/office/drawing/2014/main" id="{73D7F59F-03D3-4238-A72B-6F3A3A7A9094}"/>
              </a:ext>
            </a:extLst>
          </p:cNvPr>
          <p:cNvPicPr preferRelativeResize="0"/>
          <p:nvPr/>
        </p:nvPicPr>
        <p:blipFill>
          <a:blip r:embed="rId2">
            <a:alphaModFix/>
          </a:blip>
          <a:stretch>
            <a:fillRect/>
          </a:stretch>
        </p:blipFill>
        <p:spPr>
          <a:xfrm>
            <a:off x="561425" y="4549900"/>
            <a:ext cx="2698675" cy="1575430"/>
          </a:xfrm>
          <a:prstGeom prst="rect">
            <a:avLst/>
          </a:prstGeom>
          <a:noFill/>
          <a:ln>
            <a:noFill/>
          </a:ln>
        </p:spPr>
      </p:pic>
      <p:pic>
        <p:nvPicPr>
          <p:cNvPr id="32" name="Google Shape;269;p24">
            <a:extLst>
              <a:ext uri="{FF2B5EF4-FFF2-40B4-BE49-F238E27FC236}">
                <a16:creationId xmlns:a16="http://schemas.microsoft.com/office/drawing/2014/main" id="{51E41999-DCF0-4D2F-9FE3-1D9712347279}"/>
              </a:ext>
            </a:extLst>
          </p:cNvPr>
          <p:cNvPicPr preferRelativeResize="0"/>
          <p:nvPr/>
        </p:nvPicPr>
        <p:blipFill>
          <a:blip r:embed="rId3">
            <a:alphaModFix/>
          </a:blip>
          <a:stretch>
            <a:fillRect/>
          </a:stretch>
        </p:blipFill>
        <p:spPr>
          <a:xfrm>
            <a:off x="6028025" y="4220325"/>
            <a:ext cx="5276850" cy="1905000"/>
          </a:xfrm>
          <a:prstGeom prst="rect">
            <a:avLst/>
          </a:prstGeom>
          <a:noFill/>
          <a:ln>
            <a:noFill/>
          </a:ln>
        </p:spPr>
      </p:pic>
    </p:spTree>
    <p:extLst>
      <p:ext uri="{BB962C8B-B14F-4D97-AF65-F5344CB8AC3E}">
        <p14:creationId xmlns:p14="http://schemas.microsoft.com/office/powerpoint/2010/main" val="129308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74000">
              <a:schemeClr val="accent4">
                <a:lumMod val="20000"/>
                <a:lumOff val="80000"/>
              </a:schemeClr>
            </a:gs>
            <a:gs pos="83000">
              <a:schemeClr val="accent4">
                <a:lumMod val="20000"/>
                <a:lumOff val="8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9" name="Google Shape;260;p24">
            <a:extLst>
              <a:ext uri="{FF2B5EF4-FFF2-40B4-BE49-F238E27FC236}">
                <a16:creationId xmlns:a16="http://schemas.microsoft.com/office/drawing/2014/main" id="{FD61251B-B480-4C80-9A22-45D088343DD8}"/>
              </a:ext>
            </a:extLst>
          </p:cNvPr>
          <p:cNvSpPr txBox="1"/>
          <p:nvPr/>
        </p:nvSpPr>
        <p:spPr>
          <a:xfrm>
            <a:off x="1091156" y="442308"/>
            <a:ext cx="4872300" cy="529200"/>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2400" b="1" dirty="0">
                <a:solidFill>
                  <a:schemeClr val="dk1"/>
                </a:solidFill>
                <a:latin typeface="Calibri"/>
                <a:ea typeface="Calibri"/>
                <a:cs typeface="Calibri"/>
                <a:sym typeface="Calibri"/>
              </a:rPr>
              <a:t>Transfer Learning</a:t>
            </a:r>
            <a:endParaRPr sz="2400" b="1" dirty="0">
              <a:solidFill>
                <a:schemeClr val="dk1"/>
              </a:solidFill>
              <a:latin typeface="Calibri"/>
              <a:ea typeface="Calibri"/>
              <a:cs typeface="Calibri"/>
              <a:sym typeface="Calibri"/>
            </a:endParaRPr>
          </a:p>
        </p:txBody>
      </p:sp>
      <p:grpSp>
        <p:nvGrpSpPr>
          <p:cNvPr id="10" name="Google Shape;261;p24">
            <a:extLst>
              <a:ext uri="{FF2B5EF4-FFF2-40B4-BE49-F238E27FC236}">
                <a16:creationId xmlns:a16="http://schemas.microsoft.com/office/drawing/2014/main" id="{97B53848-A53B-473E-B50C-D9654DF4ADF8}"/>
              </a:ext>
            </a:extLst>
          </p:cNvPr>
          <p:cNvGrpSpPr/>
          <p:nvPr/>
        </p:nvGrpSpPr>
        <p:grpSpPr>
          <a:xfrm>
            <a:off x="292100" y="431800"/>
            <a:ext cx="550248" cy="550248"/>
            <a:chOff x="520700" y="719752"/>
            <a:chExt cx="550248" cy="550248"/>
          </a:xfrm>
        </p:grpSpPr>
        <p:sp>
          <p:nvSpPr>
            <p:cNvPr id="11" name="Google Shape;262;p24">
              <a:extLst>
                <a:ext uri="{FF2B5EF4-FFF2-40B4-BE49-F238E27FC236}">
                  <a16:creationId xmlns:a16="http://schemas.microsoft.com/office/drawing/2014/main" id="{D06085EC-8B8F-4156-AD68-70EE086F7F83}"/>
                </a:ext>
              </a:extLst>
            </p:cNvPr>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63;p24">
              <a:extLst>
                <a:ext uri="{FF2B5EF4-FFF2-40B4-BE49-F238E27FC236}">
                  <a16:creationId xmlns:a16="http://schemas.microsoft.com/office/drawing/2014/main" id="{CF328925-402E-458A-8694-D9653F971D2B}"/>
                </a:ext>
              </a:extLst>
            </p:cNvPr>
            <p:cNvSpPr/>
            <p:nvPr/>
          </p:nvSpPr>
          <p:spPr>
            <a:xfrm>
              <a:off x="560824" y="810210"/>
              <a:ext cx="470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FFFF"/>
                  </a:solidFill>
                  <a:latin typeface="Microsoft YaHei"/>
                  <a:ea typeface="Microsoft YaHei"/>
                  <a:cs typeface="Microsoft YaHei"/>
                  <a:sym typeface="Microsoft YaHei"/>
                </a:rPr>
                <a:t>04</a:t>
              </a:r>
              <a:endParaRPr sz="1800" dirty="0">
                <a:solidFill>
                  <a:schemeClr val="dk1"/>
                </a:solidFill>
                <a:latin typeface="Calibri"/>
                <a:ea typeface="Calibri"/>
                <a:cs typeface="Calibri"/>
                <a:sym typeface="Calibri"/>
              </a:endParaRPr>
            </a:p>
          </p:txBody>
        </p:sp>
      </p:grpSp>
      <p:pic>
        <p:nvPicPr>
          <p:cNvPr id="21" name="图片 20">
            <a:extLst>
              <a:ext uri="{FF2B5EF4-FFF2-40B4-BE49-F238E27FC236}">
                <a16:creationId xmlns:a16="http://schemas.microsoft.com/office/drawing/2014/main" id="{0BA58770-1B05-4EE9-B08A-5CD7D63B61F8}"/>
              </a:ext>
            </a:extLst>
          </p:cNvPr>
          <p:cNvPicPr>
            <a:picLocks noChangeAspect="1"/>
          </p:cNvPicPr>
          <p:nvPr/>
        </p:nvPicPr>
        <p:blipFill>
          <a:blip r:embed="rId2"/>
          <a:stretch>
            <a:fillRect/>
          </a:stretch>
        </p:blipFill>
        <p:spPr>
          <a:xfrm>
            <a:off x="130240" y="2034085"/>
            <a:ext cx="5358769" cy="2886388"/>
          </a:xfrm>
          <a:prstGeom prst="rect">
            <a:avLst/>
          </a:prstGeom>
        </p:spPr>
      </p:pic>
      <p:sp>
        <p:nvSpPr>
          <p:cNvPr id="22" name="矩形 21">
            <a:extLst>
              <a:ext uri="{FF2B5EF4-FFF2-40B4-BE49-F238E27FC236}">
                <a16:creationId xmlns:a16="http://schemas.microsoft.com/office/drawing/2014/main" id="{20F2336B-3C46-444C-907B-D3376AF78668}"/>
              </a:ext>
            </a:extLst>
          </p:cNvPr>
          <p:cNvSpPr/>
          <p:nvPr/>
        </p:nvSpPr>
        <p:spPr>
          <a:xfrm>
            <a:off x="6344984" y="2353894"/>
            <a:ext cx="5081776" cy="2246769"/>
          </a:xfrm>
          <a:prstGeom prst="rect">
            <a:avLst/>
          </a:prstGeom>
        </p:spPr>
        <p:txBody>
          <a:bodyPr wrap="square">
            <a:spAutoFit/>
          </a:bodyPr>
          <a:lstStyle/>
          <a:p>
            <a:pPr>
              <a:buFont typeface="Arial" panose="020B0604020202020204" pitchFamily="34" charset="0"/>
              <a:buChar char="•"/>
            </a:pPr>
            <a:r>
              <a:rPr lang="en-US" altLang="zh-CN" b="1" dirty="0">
                <a:solidFill>
                  <a:srgbClr val="24292E"/>
                </a:solidFill>
                <a:latin typeface="-apple-system"/>
              </a:rPr>
              <a:t>Stage 1</a:t>
            </a:r>
            <a:r>
              <a:rPr lang="en-US" altLang="zh-CN" dirty="0">
                <a:solidFill>
                  <a:srgbClr val="24292E"/>
                </a:solidFill>
                <a:latin typeface="-apple-system"/>
              </a:rPr>
              <a:t>: Create a CNN classifier on a large, general dataset. ImageNet, the models are already trained by researchers.</a:t>
            </a:r>
          </a:p>
          <a:p>
            <a:pPr>
              <a:buFont typeface="Arial" panose="020B0604020202020204" pitchFamily="34" charset="0"/>
              <a:buChar char="•"/>
            </a:pPr>
            <a:endParaRPr lang="en-US" altLang="zh-CN" b="1" dirty="0">
              <a:solidFill>
                <a:srgbClr val="24292E"/>
              </a:solidFill>
              <a:latin typeface="-apple-system"/>
            </a:endParaRPr>
          </a:p>
          <a:p>
            <a:pPr>
              <a:buFont typeface="Arial" panose="020B0604020202020204" pitchFamily="34" charset="0"/>
              <a:buChar char="•"/>
            </a:pPr>
            <a:r>
              <a:rPr lang="en-US" altLang="zh-CN" b="1" dirty="0">
                <a:solidFill>
                  <a:srgbClr val="24292E"/>
                </a:solidFill>
                <a:latin typeface="-apple-system"/>
              </a:rPr>
              <a:t>Stage 2</a:t>
            </a:r>
            <a:r>
              <a:rPr lang="en-US" altLang="zh-CN" dirty="0">
                <a:solidFill>
                  <a:srgbClr val="24292E"/>
                </a:solidFill>
                <a:latin typeface="-apple-system"/>
              </a:rPr>
              <a:t>: The outputs of each layer in the CNN can be viewed as a meaningful vector representation of each image. Extract these feature vectors from the layer prior to the output layer on each image of your task.</a:t>
            </a:r>
          </a:p>
          <a:p>
            <a:pPr>
              <a:buFont typeface="Arial" panose="020B0604020202020204" pitchFamily="34" charset="0"/>
              <a:buChar char="•"/>
            </a:pPr>
            <a:endParaRPr lang="en-US" altLang="zh-CN" b="1" dirty="0">
              <a:solidFill>
                <a:srgbClr val="24292E"/>
              </a:solidFill>
              <a:latin typeface="-apple-system"/>
            </a:endParaRPr>
          </a:p>
          <a:p>
            <a:pPr>
              <a:buFont typeface="Arial" panose="020B0604020202020204" pitchFamily="34" charset="0"/>
              <a:buChar char="•"/>
            </a:pPr>
            <a:r>
              <a:rPr lang="en-US" altLang="zh-CN" b="1" dirty="0">
                <a:solidFill>
                  <a:srgbClr val="24292E"/>
                </a:solidFill>
                <a:latin typeface="-apple-system"/>
              </a:rPr>
              <a:t>Stage 3</a:t>
            </a:r>
            <a:r>
              <a:rPr lang="en-US" altLang="zh-CN" dirty="0">
                <a:solidFill>
                  <a:srgbClr val="24292E"/>
                </a:solidFill>
                <a:latin typeface="-apple-system"/>
              </a:rPr>
              <a:t>: Create a new classifier with those features as input for our own task.</a:t>
            </a:r>
          </a:p>
        </p:txBody>
      </p:sp>
      <p:sp>
        <p:nvSpPr>
          <p:cNvPr id="13" name="Google Shape;229;p22">
            <a:extLst>
              <a:ext uri="{FF2B5EF4-FFF2-40B4-BE49-F238E27FC236}">
                <a16:creationId xmlns:a16="http://schemas.microsoft.com/office/drawing/2014/main" id="{3D57D63A-4599-43C2-BFC1-0DA7FFC148EF}"/>
              </a:ext>
            </a:extLst>
          </p:cNvPr>
          <p:cNvSpPr/>
          <p:nvPr/>
        </p:nvSpPr>
        <p:spPr>
          <a:xfrm>
            <a:off x="5776853" y="-249"/>
            <a:ext cx="0" cy="1942218"/>
          </a:xfrm>
          <a:custGeom>
            <a:avLst/>
            <a:gdLst/>
            <a:ahLst/>
            <a:cxnLst/>
            <a:rect l="l" t="t" r="r" b="b"/>
            <a:pathLst>
              <a:path w="120000" h="1942218" extrusionOk="0">
                <a:moveTo>
                  <a:pt x="0" y="0"/>
                </a:moveTo>
                <a:lnTo>
                  <a:pt x="0" y="1942218"/>
                </a:lnTo>
              </a:path>
            </a:pathLst>
          </a:custGeom>
          <a:solidFill>
            <a:srgbClr val="42464B"/>
          </a:solidFill>
          <a:ln w="9525" cap="flat" cmpd="sng">
            <a:solidFill>
              <a:srgbClr val="42464B"/>
            </a:solidFill>
            <a:prstDash val="solid"/>
            <a:round/>
            <a:headEnd type="none" w="sm" len="sm"/>
            <a:tailEnd type="none" w="sm" len="sm"/>
          </a:ln>
        </p:spPr>
      </p:sp>
      <p:grpSp>
        <p:nvGrpSpPr>
          <p:cNvPr id="14" name="组合 13">
            <a:extLst>
              <a:ext uri="{FF2B5EF4-FFF2-40B4-BE49-F238E27FC236}">
                <a16:creationId xmlns:a16="http://schemas.microsoft.com/office/drawing/2014/main" id="{5D4076F9-C386-404E-8AD5-7608E56BDE30}"/>
              </a:ext>
            </a:extLst>
          </p:cNvPr>
          <p:cNvGrpSpPr/>
          <p:nvPr/>
        </p:nvGrpSpPr>
        <p:grpSpPr>
          <a:xfrm>
            <a:off x="5590944" y="1757931"/>
            <a:ext cx="378805" cy="378805"/>
            <a:chOff x="5590944" y="1757931"/>
            <a:chExt cx="378805" cy="378805"/>
          </a:xfrm>
        </p:grpSpPr>
        <p:sp>
          <p:nvSpPr>
            <p:cNvPr id="15" name="Google Shape;230;p22">
              <a:extLst>
                <a:ext uri="{FF2B5EF4-FFF2-40B4-BE49-F238E27FC236}">
                  <a16:creationId xmlns:a16="http://schemas.microsoft.com/office/drawing/2014/main" id="{99B7BFFA-E2EF-41D4-BA11-3FD53B836B19}"/>
                </a:ext>
              </a:extLst>
            </p:cNvPr>
            <p:cNvSpPr/>
            <p:nvPr/>
          </p:nvSpPr>
          <p:spPr>
            <a:xfrm>
              <a:off x="5590944" y="1757931"/>
              <a:ext cx="378805" cy="378805"/>
            </a:xfrm>
            <a:custGeom>
              <a:avLst/>
              <a:gdLst/>
              <a:ahLst/>
              <a:cxnLst/>
              <a:rect l="l" t="t" r="r" b="b"/>
              <a:pathLst>
                <a:path w="378805" h="378805" extrusionOk="0">
                  <a:moveTo>
                    <a:pt x="378805" y="189403"/>
                  </a:moveTo>
                  <a:cubicBezTo>
                    <a:pt x="378805" y="294008"/>
                    <a:pt x="294008" y="378806"/>
                    <a:pt x="189403" y="378806"/>
                  </a:cubicBezTo>
                  <a:cubicBezTo>
                    <a:pt x="84797" y="378806"/>
                    <a:pt x="0" y="294008"/>
                    <a:pt x="0" y="189403"/>
                  </a:cubicBezTo>
                  <a:cubicBezTo>
                    <a:pt x="0" y="84798"/>
                    <a:pt x="84797" y="0"/>
                    <a:pt x="189403" y="0"/>
                  </a:cubicBezTo>
                  <a:cubicBezTo>
                    <a:pt x="294008" y="0"/>
                    <a:pt x="378805" y="84798"/>
                    <a:pt x="378805" y="189403"/>
                  </a:cubicBezTo>
                  <a:close/>
                </a:path>
              </a:pathLst>
            </a:custGeom>
            <a:solidFill>
              <a:srgbClr val="42464B">
                <a:alpha val="3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1;p22">
              <a:extLst>
                <a:ext uri="{FF2B5EF4-FFF2-40B4-BE49-F238E27FC236}">
                  <a16:creationId xmlns:a16="http://schemas.microsoft.com/office/drawing/2014/main" id="{6F12B90F-9394-41AF-8475-8A0516578F31}"/>
                </a:ext>
              </a:extLst>
            </p:cNvPr>
            <p:cNvSpPr/>
            <p:nvPr/>
          </p:nvSpPr>
          <p:spPr>
            <a:xfrm>
              <a:off x="5713446" y="1883079"/>
              <a:ext cx="128411" cy="128411"/>
            </a:xfrm>
            <a:custGeom>
              <a:avLst/>
              <a:gdLst/>
              <a:ahLst/>
              <a:cxnLst/>
              <a:rect l="l" t="t" r="r" b="b"/>
              <a:pathLst>
                <a:path w="128411" h="128411" extrusionOk="0">
                  <a:moveTo>
                    <a:pt x="128411" y="64205"/>
                  </a:moveTo>
                  <a:cubicBezTo>
                    <a:pt x="128411" y="99665"/>
                    <a:pt x="99666" y="128411"/>
                    <a:pt x="64206" y="128411"/>
                  </a:cubicBezTo>
                  <a:cubicBezTo>
                    <a:pt x="28746" y="128411"/>
                    <a:pt x="0" y="99665"/>
                    <a:pt x="0" y="64205"/>
                  </a:cubicBezTo>
                  <a:cubicBezTo>
                    <a:pt x="0" y="28745"/>
                    <a:pt x="28746" y="0"/>
                    <a:pt x="64206" y="0"/>
                  </a:cubicBezTo>
                  <a:cubicBezTo>
                    <a:pt x="99666"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5705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4" name="Google Shape;261;p24">
            <a:extLst>
              <a:ext uri="{FF2B5EF4-FFF2-40B4-BE49-F238E27FC236}">
                <a16:creationId xmlns:a16="http://schemas.microsoft.com/office/drawing/2014/main" id="{DBF49966-20F5-4D43-8356-37F1744F04BC}"/>
              </a:ext>
            </a:extLst>
          </p:cNvPr>
          <p:cNvGrpSpPr/>
          <p:nvPr/>
        </p:nvGrpSpPr>
        <p:grpSpPr>
          <a:xfrm>
            <a:off x="292100" y="431800"/>
            <a:ext cx="550248" cy="550248"/>
            <a:chOff x="520700" y="719752"/>
            <a:chExt cx="550248" cy="550248"/>
          </a:xfrm>
        </p:grpSpPr>
        <p:sp>
          <p:nvSpPr>
            <p:cNvPr id="5" name="Google Shape;262;p24">
              <a:extLst>
                <a:ext uri="{FF2B5EF4-FFF2-40B4-BE49-F238E27FC236}">
                  <a16:creationId xmlns:a16="http://schemas.microsoft.com/office/drawing/2014/main" id="{194AB4F9-1DCE-48C2-BEB6-F5AB99038618}"/>
                </a:ext>
              </a:extLst>
            </p:cNvPr>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63;p24">
              <a:extLst>
                <a:ext uri="{FF2B5EF4-FFF2-40B4-BE49-F238E27FC236}">
                  <a16:creationId xmlns:a16="http://schemas.microsoft.com/office/drawing/2014/main" id="{202EF5F7-2305-46BF-B11F-1428F5E854AD}"/>
                </a:ext>
              </a:extLst>
            </p:cNvPr>
            <p:cNvSpPr/>
            <p:nvPr/>
          </p:nvSpPr>
          <p:spPr>
            <a:xfrm>
              <a:off x="560824" y="810210"/>
              <a:ext cx="470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FFFF"/>
                  </a:solidFill>
                  <a:latin typeface="Microsoft YaHei"/>
                  <a:ea typeface="Microsoft YaHei"/>
                  <a:cs typeface="Microsoft YaHei"/>
                  <a:sym typeface="Microsoft YaHei"/>
                </a:rPr>
                <a:t>04</a:t>
              </a:r>
              <a:endParaRPr sz="1800" dirty="0">
                <a:solidFill>
                  <a:schemeClr val="dk1"/>
                </a:solidFill>
                <a:latin typeface="Calibri"/>
                <a:ea typeface="Calibri"/>
                <a:cs typeface="Calibri"/>
                <a:sym typeface="Calibri"/>
              </a:endParaRPr>
            </a:p>
          </p:txBody>
        </p:sp>
      </p:grpSp>
      <p:sp>
        <p:nvSpPr>
          <p:cNvPr id="7" name="文本框 6">
            <a:extLst>
              <a:ext uri="{FF2B5EF4-FFF2-40B4-BE49-F238E27FC236}">
                <a16:creationId xmlns:a16="http://schemas.microsoft.com/office/drawing/2014/main" id="{CF5C73CC-37BD-4B29-B3D7-C975FB31BD5B}"/>
              </a:ext>
            </a:extLst>
          </p:cNvPr>
          <p:cNvSpPr txBox="1"/>
          <p:nvPr/>
        </p:nvSpPr>
        <p:spPr>
          <a:xfrm>
            <a:off x="1312984" y="540424"/>
            <a:ext cx="1887416" cy="461665"/>
          </a:xfrm>
          <a:prstGeom prst="rect">
            <a:avLst/>
          </a:prstGeom>
          <a:noFill/>
        </p:spPr>
        <p:txBody>
          <a:bodyPr wrap="square" rtlCol="0">
            <a:spAutoFit/>
          </a:bodyPr>
          <a:lstStyle/>
          <a:p>
            <a:r>
              <a:rPr lang="en-US" altLang="zh-CN" sz="2400" dirty="0"/>
              <a:t>Q&amp;A</a:t>
            </a:r>
            <a:endParaRPr lang="zh-CN" altLang="en-US" sz="2400" dirty="0"/>
          </a:p>
        </p:txBody>
      </p:sp>
      <p:sp>
        <p:nvSpPr>
          <p:cNvPr id="8" name="文本框 7">
            <a:extLst>
              <a:ext uri="{FF2B5EF4-FFF2-40B4-BE49-F238E27FC236}">
                <a16:creationId xmlns:a16="http://schemas.microsoft.com/office/drawing/2014/main" id="{69DD4DAC-04AD-4724-8B4D-2AF75F077AA2}"/>
              </a:ext>
            </a:extLst>
          </p:cNvPr>
          <p:cNvSpPr txBox="1"/>
          <p:nvPr/>
        </p:nvSpPr>
        <p:spPr>
          <a:xfrm>
            <a:off x="4453792" y="2590800"/>
            <a:ext cx="5275385" cy="769441"/>
          </a:xfrm>
          <a:prstGeom prst="rect">
            <a:avLst/>
          </a:prstGeom>
          <a:noFill/>
        </p:spPr>
        <p:txBody>
          <a:bodyPr wrap="square" rtlCol="0">
            <a:spAutoFit/>
          </a:bodyPr>
          <a:lstStyle/>
          <a:p>
            <a:r>
              <a:rPr lang="en-US" altLang="zh-CN" sz="4400" dirty="0"/>
              <a:t>Question?</a:t>
            </a:r>
            <a:endParaRPr lang="zh-CN" altLang="en-US" sz="4400" dirty="0"/>
          </a:p>
        </p:txBody>
      </p:sp>
    </p:spTree>
    <p:extLst>
      <p:ext uri="{BB962C8B-B14F-4D97-AF65-F5344CB8AC3E}">
        <p14:creationId xmlns:p14="http://schemas.microsoft.com/office/powerpoint/2010/main" val="361271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23"/>
          <p:cNvSpPr/>
          <p:nvPr/>
        </p:nvSpPr>
        <p:spPr>
          <a:xfrm>
            <a:off x="0" y="0"/>
            <a:ext cx="11588217" cy="6519824"/>
          </a:xfrm>
          <a:custGeom>
            <a:avLst/>
            <a:gdLst/>
            <a:ahLst/>
            <a:cxnLst/>
            <a:rect l="l" t="t" r="r" b="b"/>
            <a:pathLst>
              <a:path w="11588217" h="6519824" extrusionOk="0">
                <a:moveTo>
                  <a:pt x="11588217" y="6519823"/>
                </a:moveTo>
                <a:lnTo>
                  <a:pt x="0" y="6519823"/>
                </a:lnTo>
                <a:lnTo>
                  <a:pt x="0" y="0"/>
                </a:lnTo>
                <a:lnTo>
                  <a:pt x="11588217" y="0"/>
                </a:lnTo>
                <a:lnTo>
                  <a:pt x="11588217" y="6519823"/>
                </a:lnTo>
                <a:close/>
              </a:path>
            </a:pathLst>
          </a:custGeom>
          <a:solidFill>
            <a:srgbClr val="000000">
              <a:alpha val="71764"/>
            </a:srgbClr>
          </a:solidFill>
          <a:ln>
            <a:noFill/>
          </a:ln>
        </p:spPr>
      </p:sp>
      <p:sp>
        <p:nvSpPr>
          <p:cNvPr id="245" name="Google Shape;245;p23"/>
          <p:cNvSpPr txBox="1"/>
          <p:nvPr/>
        </p:nvSpPr>
        <p:spPr>
          <a:xfrm>
            <a:off x="3340100" y="2905410"/>
            <a:ext cx="5332070" cy="95539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3600" b="1">
                <a:solidFill>
                  <a:schemeClr val="lt1"/>
                </a:solidFill>
                <a:latin typeface="Microsoft YaHei"/>
                <a:ea typeface="Microsoft YaHei"/>
                <a:cs typeface="Microsoft YaHei"/>
                <a:sym typeface="Microsoft YaHei"/>
              </a:rPr>
              <a:t>Thanks for watching</a:t>
            </a:r>
            <a:endParaRPr sz="1200">
              <a:solidFill>
                <a:schemeClr val="lt1"/>
              </a:solidFill>
              <a:latin typeface="Calibri"/>
              <a:ea typeface="Calibri"/>
              <a:cs typeface="Calibri"/>
              <a:sym typeface="Calibri"/>
            </a:endParaRPr>
          </a:p>
          <a:p>
            <a:pPr marL="0" marR="0" lvl="0" indent="0" algn="ctr" rtl="0">
              <a:lnSpc>
                <a:spcPct val="116199"/>
              </a:lnSpc>
              <a:spcBef>
                <a:spcPts val="0"/>
              </a:spcBef>
              <a:spcAft>
                <a:spcPts val="0"/>
              </a:spcAft>
              <a:buNone/>
            </a:pPr>
            <a:endParaRPr sz="1100">
              <a:solidFill>
                <a:schemeClr val="lt1"/>
              </a:solidFill>
              <a:latin typeface="Calibri"/>
              <a:ea typeface="Calibri"/>
              <a:cs typeface="Calibri"/>
              <a:sym typeface="Calibri"/>
            </a:endParaRPr>
          </a:p>
        </p:txBody>
      </p:sp>
      <p:sp>
        <p:nvSpPr>
          <p:cNvPr id="246" name="Google Shape;246;p23"/>
          <p:cNvSpPr/>
          <p:nvPr/>
        </p:nvSpPr>
        <p:spPr>
          <a:xfrm>
            <a:off x="5497264" y="2205713"/>
            <a:ext cx="588687" cy="450173"/>
          </a:xfrm>
          <a:custGeom>
            <a:avLst/>
            <a:gdLst/>
            <a:ahLst/>
            <a:cxnLst/>
            <a:rect l="l" t="t" r="r" b="b"/>
            <a:pathLst>
              <a:path w="588687" h="450173" extrusionOk="0">
                <a:moveTo>
                  <a:pt x="531114" y="60586"/>
                </a:moveTo>
                <a:lnTo>
                  <a:pt x="416625" y="60586"/>
                </a:lnTo>
                <a:lnTo>
                  <a:pt x="416625" y="57622"/>
                </a:lnTo>
                <a:cubicBezTo>
                  <a:pt x="416625" y="25881"/>
                  <a:pt x="390833" y="0"/>
                  <a:pt x="359121" y="0"/>
                </a:cubicBezTo>
                <a:lnTo>
                  <a:pt x="229499" y="0"/>
                </a:lnTo>
                <a:cubicBezTo>
                  <a:pt x="197786" y="0"/>
                  <a:pt x="171995" y="25813"/>
                  <a:pt x="171995" y="57622"/>
                </a:cubicBezTo>
                <a:lnTo>
                  <a:pt x="171995" y="60586"/>
                </a:lnTo>
                <a:lnTo>
                  <a:pt x="57508" y="60586"/>
                </a:lnTo>
                <a:cubicBezTo>
                  <a:pt x="25792" y="60586"/>
                  <a:pt x="0" y="86400"/>
                  <a:pt x="0" y="118208"/>
                </a:cubicBezTo>
                <a:lnTo>
                  <a:pt x="0" y="392551"/>
                </a:lnTo>
                <a:cubicBezTo>
                  <a:pt x="0" y="424293"/>
                  <a:pt x="25792" y="450173"/>
                  <a:pt x="57508" y="450173"/>
                </a:cubicBezTo>
                <a:lnTo>
                  <a:pt x="531114" y="450173"/>
                </a:lnTo>
                <a:cubicBezTo>
                  <a:pt x="562828" y="450173"/>
                  <a:pt x="588687" y="424359"/>
                  <a:pt x="588687" y="392551"/>
                </a:cubicBezTo>
                <a:lnTo>
                  <a:pt x="588687" y="118141"/>
                </a:lnTo>
                <a:cubicBezTo>
                  <a:pt x="588620" y="86400"/>
                  <a:pt x="562828" y="60586"/>
                  <a:pt x="531114" y="60586"/>
                </a:cubicBezTo>
                <a:lnTo>
                  <a:pt x="531114" y="60586"/>
                </a:lnTo>
                <a:close/>
                <a:moveTo>
                  <a:pt x="208841" y="57622"/>
                </a:moveTo>
                <a:cubicBezTo>
                  <a:pt x="208841" y="46228"/>
                  <a:pt x="218116" y="36943"/>
                  <a:pt x="229499" y="36943"/>
                </a:cubicBezTo>
                <a:lnTo>
                  <a:pt x="359053" y="36943"/>
                </a:lnTo>
                <a:cubicBezTo>
                  <a:pt x="370436" y="36943"/>
                  <a:pt x="379714" y="46228"/>
                  <a:pt x="379714" y="57622"/>
                </a:cubicBezTo>
                <a:lnTo>
                  <a:pt x="379714" y="60586"/>
                </a:lnTo>
                <a:lnTo>
                  <a:pt x="208841" y="60586"/>
                </a:lnTo>
                <a:lnTo>
                  <a:pt x="208841" y="57622"/>
                </a:lnTo>
                <a:close/>
                <a:moveTo>
                  <a:pt x="57508" y="97528"/>
                </a:moveTo>
                <a:lnTo>
                  <a:pt x="531114" y="97528"/>
                </a:lnTo>
                <a:cubicBezTo>
                  <a:pt x="542498" y="97528"/>
                  <a:pt x="551773" y="106816"/>
                  <a:pt x="551773" y="118208"/>
                </a:cubicBezTo>
                <a:lnTo>
                  <a:pt x="551773" y="157061"/>
                </a:lnTo>
                <a:cubicBezTo>
                  <a:pt x="551313" y="158376"/>
                  <a:pt x="551050" y="159694"/>
                  <a:pt x="551050" y="161144"/>
                </a:cubicBezTo>
                <a:cubicBezTo>
                  <a:pt x="551050" y="171023"/>
                  <a:pt x="547892" y="183534"/>
                  <a:pt x="523086" y="192425"/>
                </a:cubicBezTo>
                <a:lnTo>
                  <a:pt x="381163" y="228380"/>
                </a:lnTo>
                <a:cubicBezTo>
                  <a:pt x="379123" y="209545"/>
                  <a:pt x="361883" y="194728"/>
                  <a:pt x="340959" y="194728"/>
                </a:cubicBezTo>
                <a:lnTo>
                  <a:pt x="247725" y="194728"/>
                </a:lnTo>
                <a:cubicBezTo>
                  <a:pt x="226673" y="194728"/>
                  <a:pt x="209366" y="209612"/>
                  <a:pt x="207524" y="228577"/>
                </a:cubicBezTo>
                <a:lnTo>
                  <a:pt x="64547" y="192358"/>
                </a:lnTo>
                <a:cubicBezTo>
                  <a:pt x="43360" y="184717"/>
                  <a:pt x="37965" y="174511"/>
                  <a:pt x="36847" y="165556"/>
                </a:cubicBezTo>
                <a:lnTo>
                  <a:pt x="36847" y="118208"/>
                </a:lnTo>
                <a:cubicBezTo>
                  <a:pt x="36847" y="106748"/>
                  <a:pt x="46122" y="97528"/>
                  <a:pt x="57508" y="97528"/>
                </a:cubicBezTo>
                <a:lnTo>
                  <a:pt x="57508" y="97528"/>
                </a:lnTo>
                <a:close/>
                <a:moveTo>
                  <a:pt x="356685" y="232068"/>
                </a:moveTo>
                <a:lnTo>
                  <a:pt x="356685" y="256169"/>
                </a:lnTo>
                <a:cubicBezTo>
                  <a:pt x="356685" y="263085"/>
                  <a:pt x="349447" y="268880"/>
                  <a:pt x="340827" y="268880"/>
                </a:cubicBezTo>
                <a:lnTo>
                  <a:pt x="247725" y="268880"/>
                </a:lnTo>
                <a:cubicBezTo>
                  <a:pt x="239106" y="268880"/>
                  <a:pt x="231871" y="263085"/>
                  <a:pt x="231871" y="256169"/>
                </a:cubicBezTo>
                <a:lnTo>
                  <a:pt x="231871" y="232068"/>
                </a:lnTo>
                <a:cubicBezTo>
                  <a:pt x="231871" y="225152"/>
                  <a:pt x="239106" y="219357"/>
                  <a:pt x="247725" y="219357"/>
                </a:cubicBezTo>
                <a:lnTo>
                  <a:pt x="340894" y="219357"/>
                </a:lnTo>
                <a:cubicBezTo>
                  <a:pt x="349447" y="219290"/>
                  <a:pt x="356685" y="225152"/>
                  <a:pt x="356685" y="232068"/>
                </a:cubicBezTo>
                <a:lnTo>
                  <a:pt x="356685" y="232068"/>
                </a:lnTo>
                <a:close/>
                <a:moveTo>
                  <a:pt x="531114" y="413230"/>
                </a:moveTo>
                <a:lnTo>
                  <a:pt x="57508" y="413230"/>
                </a:lnTo>
                <a:cubicBezTo>
                  <a:pt x="46122" y="413230"/>
                  <a:pt x="36847" y="403943"/>
                  <a:pt x="36847" y="392551"/>
                </a:cubicBezTo>
                <a:lnTo>
                  <a:pt x="36847" y="387943"/>
                </a:lnTo>
                <a:cubicBezTo>
                  <a:pt x="44349" y="392287"/>
                  <a:pt x="53033" y="394857"/>
                  <a:pt x="62245" y="394857"/>
                </a:cubicBezTo>
                <a:lnTo>
                  <a:pt x="407810" y="394857"/>
                </a:lnTo>
                <a:cubicBezTo>
                  <a:pt x="414586" y="394857"/>
                  <a:pt x="420115" y="389326"/>
                  <a:pt x="420115" y="382541"/>
                </a:cubicBezTo>
                <a:cubicBezTo>
                  <a:pt x="420115" y="375759"/>
                  <a:pt x="414653" y="370229"/>
                  <a:pt x="407810" y="370229"/>
                </a:cubicBezTo>
                <a:lnTo>
                  <a:pt x="62245" y="370229"/>
                </a:lnTo>
                <a:cubicBezTo>
                  <a:pt x="49743" y="370229"/>
                  <a:pt x="39347" y="361470"/>
                  <a:pt x="36847" y="349878"/>
                </a:cubicBezTo>
                <a:lnTo>
                  <a:pt x="36847" y="206055"/>
                </a:lnTo>
                <a:cubicBezTo>
                  <a:pt x="42573" y="209808"/>
                  <a:pt x="49216" y="213036"/>
                  <a:pt x="56914" y="215734"/>
                </a:cubicBezTo>
                <a:cubicBezTo>
                  <a:pt x="57245" y="215865"/>
                  <a:pt x="57637" y="215933"/>
                  <a:pt x="57968" y="216065"/>
                </a:cubicBezTo>
                <a:lnTo>
                  <a:pt x="207325" y="253930"/>
                </a:lnTo>
                <a:lnTo>
                  <a:pt x="207325" y="256169"/>
                </a:lnTo>
                <a:cubicBezTo>
                  <a:pt x="207325" y="276780"/>
                  <a:pt x="225419" y="293508"/>
                  <a:pt x="247725" y="293508"/>
                </a:cubicBezTo>
                <a:lnTo>
                  <a:pt x="340894" y="293508"/>
                </a:lnTo>
                <a:cubicBezTo>
                  <a:pt x="363200" y="293508"/>
                  <a:pt x="381295" y="276780"/>
                  <a:pt x="381295" y="256169"/>
                </a:cubicBezTo>
                <a:lnTo>
                  <a:pt x="381295" y="253732"/>
                </a:lnTo>
                <a:lnTo>
                  <a:pt x="529666" y="216130"/>
                </a:lnTo>
                <a:cubicBezTo>
                  <a:pt x="529994" y="216065"/>
                  <a:pt x="530388" y="215933"/>
                  <a:pt x="530720" y="215801"/>
                </a:cubicBezTo>
                <a:cubicBezTo>
                  <a:pt x="538877" y="212969"/>
                  <a:pt x="545851" y="209479"/>
                  <a:pt x="551773" y="205396"/>
                </a:cubicBezTo>
                <a:lnTo>
                  <a:pt x="551773" y="349878"/>
                </a:lnTo>
                <a:cubicBezTo>
                  <a:pt x="549273" y="361470"/>
                  <a:pt x="538813" y="370229"/>
                  <a:pt x="526376" y="370229"/>
                </a:cubicBezTo>
                <a:lnTo>
                  <a:pt x="466895" y="370229"/>
                </a:lnTo>
                <a:cubicBezTo>
                  <a:pt x="460119" y="370229"/>
                  <a:pt x="454591" y="375759"/>
                  <a:pt x="454591" y="382541"/>
                </a:cubicBezTo>
                <a:cubicBezTo>
                  <a:pt x="454591" y="389326"/>
                  <a:pt x="460119" y="394857"/>
                  <a:pt x="466895" y="394857"/>
                </a:cubicBezTo>
                <a:lnTo>
                  <a:pt x="526376" y="394857"/>
                </a:lnTo>
                <a:cubicBezTo>
                  <a:pt x="535655" y="394857"/>
                  <a:pt x="544339" y="392287"/>
                  <a:pt x="551773" y="387943"/>
                </a:cubicBezTo>
                <a:lnTo>
                  <a:pt x="551773" y="392551"/>
                </a:lnTo>
                <a:cubicBezTo>
                  <a:pt x="551773" y="403943"/>
                  <a:pt x="542498" y="413230"/>
                  <a:pt x="531114" y="413230"/>
                </a:cubicBezTo>
                <a:lnTo>
                  <a:pt x="531114" y="41323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txBox="1"/>
          <p:nvPr/>
        </p:nvSpPr>
        <p:spPr>
          <a:xfrm>
            <a:off x="4483100" y="3804413"/>
            <a:ext cx="2750449" cy="44450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1800" u="none" dirty="0">
                <a:solidFill>
                  <a:schemeClr val="lt1"/>
                </a:solidFill>
                <a:latin typeface="Microsoft YaHei"/>
                <a:ea typeface="Microsoft YaHei"/>
                <a:cs typeface="Microsoft YaHei"/>
                <a:sym typeface="Microsoft YaHei"/>
              </a:rPr>
              <a:t>Reported by Team 6</a:t>
            </a:r>
            <a:endParaRPr sz="1100" dirty="0">
              <a:solidFill>
                <a:schemeClr val="lt1"/>
              </a:solidFill>
              <a:latin typeface="Calibri"/>
              <a:ea typeface="Calibri"/>
              <a:cs typeface="Calibri"/>
              <a:sym typeface="Calibri"/>
            </a:endParaRPr>
          </a:p>
        </p:txBody>
      </p:sp>
      <p:sp>
        <p:nvSpPr>
          <p:cNvPr id="2" name="文本框 1">
            <a:extLst>
              <a:ext uri="{FF2B5EF4-FFF2-40B4-BE49-F238E27FC236}">
                <a16:creationId xmlns:a16="http://schemas.microsoft.com/office/drawing/2014/main" id="{4F5E6E4F-80A7-40F8-A68E-BA10DA95A023}"/>
              </a:ext>
            </a:extLst>
          </p:cNvPr>
          <p:cNvSpPr txBox="1"/>
          <p:nvPr/>
        </p:nvSpPr>
        <p:spPr>
          <a:xfrm>
            <a:off x="8463280" y="5310293"/>
            <a:ext cx="2402840" cy="523220"/>
          </a:xfrm>
          <a:prstGeom prst="rect">
            <a:avLst/>
          </a:prstGeom>
          <a:noFill/>
        </p:spPr>
        <p:txBody>
          <a:bodyPr wrap="square" rtlCol="0">
            <a:spAutoFit/>
          </a:bodyPr>
          <a:lstStyle/>
          <a:p>
            <a:r>
              <a:rPr lang="en-US" altLang="zh-CN" dirty="0">
                <a:solidFill>
                  <a:schemeClr val="lt1"/>
                </a:solidFill>
                <a:latin typeface="Microsoft YaHei"/>
                <a:ea typeface="Microsoft YaHei"/>
              </a:rPr>
              <a:t>Instructor: Russell Greiner</a:t>
            </a:r>
          </a:p>
          <a:p>
            <a:r>
              <a:rPr lang="en-US" altLang="zh-CN" dirty="0">
                <a:solidFill>
                  <a:schemeClr val="lt1"/>
                </a:solidFill>
                <a:latin typeface="Microsoft YaHei"/>
                <a:ea typeface="Microsoft YaHei"/>
              </a:rPr>
              <a:t>Co-coach: Erik </a:t>
            </a:r>
            <a:r>
              <a:rPr lang="en-US" altLang="zh-CN" dirty="0" err="1">
                <a:solidFill>
                  <a:schemeClr val="lt1"/>
                </a:solidFill>
                <a:latin typeface="Microsoft YaHei"/>
                <a:ea typeface="Microsoft YaHei"/>
              </a:rPr>
              <a:t>Hedlin</a:t>
            </a:r>
            <a:endParaRPr lang="zh-CN" altLang="en-US" dirty="0">
              <a:solidFill>
                <a:schemeClr val="lt1"/>
              </a:solidFill>
              <a:latin typeface="Microsoft YaHei"/>
              <a:ea typeface="Microsoft YaHei"/>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pic>
        <p:nvPicPr>
          <p:cNvPr id="28" name="Picture 1">
            <a:extLst>
              <a:ext uri="{FF2B5EF4-FFF2-40B4-BE49-F238E27FC236}">
                <a16:creationId xmlns:a16="http://schemas.microsoft.com/office/drawing/2014/main" id="{A98269CE-4A02-4B50-9870-24EA57B0BD6C}"/>
              </a:ext>
            </a:extLst>
          </p:cNvPr>
          <p:cNvPicPr>
            <a:picLocks noChangeAspect="1"/>
          </p:cNvPicPr>
          <p:nvPr/>
        </p:nvPicPr>
        <p:blipFill>
          <a:blip r:embed="rId3"/>
          <a:stretch>
            <a:fillRect/>
          </a:stretch>
        </p:blipFill>
        <p:spPr>
          <a:xfrm>
            <a:off x="4651023" y="-221"/>
            <a:ext cx="2103212" cy="6508656"/>
          </a:xfrm>
          <a:prstGeom prst="rect">
            <a:avLst/>
          </a:prstGeom>
        </p:spPr>
      </p:pic>
      <p:sp>
        <p:nvSpPr>
          <p:cNvPr id="29" name="Freeform 2">
            <a:extLst>
              <a:ext uri="{FF2B5EF4-FFF2-40B4-BE49-F238E27FC236}">
                <a16:creationId xmlns:a16="http://schemas.microsoft.com/office/drawing/2014/main" id="{4D509922-65DF-4822-8644-B6F6E49B2D7A}"/>
              </a:ext>
            </a:extLst>
          </p:cNvPr>
          <p:cNvSpPr/>
          <p:nvPr/>
        </p:nvSpPr>
        <p:spPr>
          <a:xfrm>
            <a:off x="4650987" y="-17374"/>
            <a:ext cx="2109385" cy="6527803"/>
          </a:xfrm>
          <a:custGeom>
            <a:avLst/>
            <a:gdLst/>
            <a:ahLst/>
            <a:cxnLst/>
            <a:rect l="l" t="t" r="r" b="b"/>
            <a:pathLst>
              <a:path w="2109385" h="6527803">
                <a:moveTo>
                  <a:pt x="2109385" y="6527803"/>
                </a:moveTo>
                <a:lnTo>
                  <a:pt x="0" y="6527803"/>
                </a:lnTo>
                <a:lnTo>
                  <a:pt x="0" y="0"/>
                </a:lnTo>
                <a:lnTo>
                  <a:pt x="2109385" y="0"/>
                </a:lnTo>
                <a:lnTo>
                  <a:pt x="2109385" y="6527803"/>
                </a:lnTo>
                <a:close/>
              </a:path>
            </a:pathLst>
          </a:custGeom>
          <a:solidFill>
            <a:srgbClr val="42464B">
              <a:alpha val="61960"/>
            </a:srgbClr>
          </a:solidFill>
        </p:spPr>
        <p:txBody>
          <a:bodyPr/>
          <a:lstStyle/>
          <a:p>
            <a:endParaRPr lang="zh-CN" altLang="en-US" dirty="0"/>
          </a:p>
        </p:txBody>
      </p:sp>
      <p:sp>
        <p:nvSpPr>
          <p:cNvPr id="30" name="TextBox 3">
            <a:extLst>
              <a:ext uri="{FF2B5EF4-FFF2-40B4-BE49-F238E27FC236}">
                <a16:creationId xmlns:a16="http://schemas.microsoft.com/office/drawing/2014/main" id="{EF8D43EF-8531-4BB4-8090-E8538FF5F6D1}"/>
              </a:ext>
            </a:extLst>
          </p:cNvPr>
          <p:cNvSpPr txBox="1"/>
          <p:nvPr/>
        </p:nvSpPr>
        <p:spPr>
          <a:xfrm>
            <a:off x="2038526" y="1613225"/>
            <a:ext cx="2399506" cy="546100"/>
          </a:xfrm>
          <a:prstGeom prst="rect">
            <a:avLst/>
          </a:prstGeom>
        </p:spPr>
        <p:txBody>
          <a:bodyPr lIns="127000" tIns="63500" rIns="127000" bIns="63500" rtlCol="0" anchor="t">
            <a:spAutoFit/>
          </a:bodyPr>
          <a:lstStyle/>
          <a:p>
            <a:pPr algn="r">
              <a:lnSpc>
                <a:spcPct val="116199"/>
              </a:lnSpc>
            </a:pPr>
            <a:r>
              <a:rPr lang="en-US" sz="2400" u="none" dirty="0">
                <a:solidFill>
                  <a:srgbClr val="42464B"/>
                </a:solidFill>
                <a:latin typeface="Microsoft YaHei"/>
                <a:ea typeface="Microsoft YaHei"/>
              </a:rPr>
              <a:t>PART 01</a:t>
            </a:r>
            <a:endParaRPr lang="en-US" sz="1100" dirty="0"/>
          </a:p>
        </p:txBody>
      </p:sp>
      <p:sp>
        <p:nvSpPr>
          <p:cNvPr id="31" name="TextBox 4">
            <a:extLst>
              <a:ext uri="{FF2B5EF4-FFF2-40B4-BE49-F238E27FC236}">
                <a16:creationId xmlns:a16="http://schemas.microsoft.com/office/drawing/2014/main" id="{D576CAA7-93C6-4C5A-B8CA-22B5DEDA1385}"/>
              </a:ext>
            </a:extLst>
          </p:cNvPr>
          <p:cNvSpPr txBox="1"/>
          <p:nvPr/>
        </p:nvSpPr>
        <p:spPr>
          <a:xfrm>
            <a:off x="1795092" y="2108435"/>
            <a:ext cx="2644973" cy="542906"/>
          </a:xfrm>
          <a:prstGeom prst="rect">
            <a:avLst/>
          </a:prstGeom>
        </p:spPr>
        <p:txBody>
          <a:bodyPr lIns="127000" tIns="63500" rIns="127000" bIns="63500" rtlCol="0" anchor="t">
            <a:spAutoFit/>
          </a:bodyPr>
          <a:lstStyle/>
          <a:p>
            <a:pPr algn="r">
              <a:lnSpc>
                <a:spcPct val="116199"/>
              </a:lnSpc>
            </a:pPr>
            <a:r>
              <a:rPr lang="en-US" sz="1200" dirty="0">
                <a:solidFill>
                  <a:srgbClr val="7F7F7F"/>
                </a:solidFill>
                <a:latin typeface="Microsoft YaHei"/>
                <a:ea typeface="Microsoft YaHei"/>
              </a:rPr>
              <a:t>B</a:t>
            </a:r>
            <a:r>
              <a:rPr lang="en-US" altLang="zh-CN" sz="1200" dirty="0">
                <a:solidFill>
                  <a:srgbClr val="7F7F7F"/>
                </a:solidFill>
                <a:latin typeface="Microsoft YaHei"/>
                <a:ea typeface="Microsoft YaHei"/>
              </a:rPr>
              <a:t>rief introduction of what we did  </a:t>
            </a:r>
            <a:endParaRPr lang="en-US" sz="1100" dirty="0"/>
          </a:p>
        </p:txBody>
      </p:sp>
      <p:sp>
        <p:nvSpPr>
          <p:cNvPr id="32" name="TextBox 5">
            <a:extLst>
              <a:ext uri="{FF2B5EF4-FFF2-40B4-BE49-F238E27FC236}">
                <a16:creationId xmlns:a16="http://schemas.microsoft.com/office/drawing/2014/main" id="{175E9828-D6E0-4130-8A47-B2D1B4E71F2A}"/>
              </a:ext>
            </a:extLst>
          </p:cNvPr>
          <p:cNvSpPr txBox="1"/>
          <p:nvPr/>
        </p:nvSpPr>
        <p:spPr>
          <a:xfrm>
            <a:off x="2034455" y="3674425"/>
            <a:ext cx="2399506" cy="546100"/>
          </a:xfrm>
          <a:prstGeom prst="rect">
            <a:avLst/>
          </a:prstGeom>
        </p:spPr>
        <p:txBody>
          <a:bodyPr lIns="127000" tIns="63500" rIns="127000" bIns="63500" rtlCol="0" anchor="t">
            <a:spAutoFit/>
          </a:bodyPr>
          <a:lstStyle/>
          <a:p>
            <a:pPr algn="r">
              <a:lnSpc>
                <a:spcPct val="116199"/>
              </a:lnSpc>
            </a:pPr>
            <a:r>
              <a:rPr lang="en-US" sz="2400" u="none">
                <a:solidFill>
                  <a:srgbClr val="42464B"/>
                </a:solidFill>
                <a:latin typeface="Microsoft YaHei"/>
                <a:ea typeface="Microsoft YaHei"/>
              </a:rPr>
              <a:t>PART 03</a:t>
            </a:r>
            <a:endParaRPr lang="en-US" sz="1100"/>
          </a:p>
        </p:txBody>
      </p:sp>
      <p:sp>
        <p:nvSpPr>
          <p:cNvPr id="33" name="TextBox 6">
            <a:extLst>
              <a:ext uri="{FF2B5EF4-FFF2-40B4-BE49-F238E27FC236}">
                <a16:creationId xmlns:a16="http://schemas.microsoft.com/office/drawing/2014/main" id="{288D895F-E050-4217-BE5F-458785D6A522}"/>
              </a:ext>
            </a:extLst>
          </p:cNvPr>
          <p:cNvSpPr txBox="1"/>
          <p:nvPr/>
        </p:nvSpPr>
        <p:spPr>
          <a:xfrm>
            <a:off x="1791021" y="4169634"/>
            <a:ext cx="2644973" cy="542906"/>
          </a:xfrm>
          <a:prstGeom prst="rect">
            <a:avLst/>
          </a:prstGeom>
        </p:spPr>
        <p:txBody>
          <a:bodyPr lIns="127000" tIns="63500" rIns="127000" bIns="63500" rtlCol="0" anchor="t">
            <a:spAutoFit/>
          </a:bodyPr>
          <a:lstStyle/>
          <a:p>
            <a:pPr algn="r">
              <a:lnSpc>
                <a:spcPct val="116199"/>
              </a:lnSpc>
            </a:pPr>
            <a:r>
              <a:rPr lang="en-US" sz="1200" dirty="0">
                <a:solidFill>
                  <a:srgbClr val="7F7F7F"/>
                </a:solidFill>
                <a:latin typeface="Microsoft YaHei"/>
                <a:ea typeface="Microsoft YaHei"/>
              </a:rPr>
              <a:t>The approaches </a:t>
            </a:r>
            <a:r>
              <a:rPr lang="en-US" sz="1200" u="none" dirty="0">
                <a:solidFill>
                  <a:srgbClr val="7F7F7F"/>
                </a:solidFill>
                <a:latin typeface="Microsoft YaHei"/>
                <a:ea typeface="Microsoft YaHei"/>
              </a:rPr>
              <a:t>we used </a:t>
            </a:r>
            <a:r>
              <a:rPr lang="en-CA" sz="1200" dirty="0">
                <a:solidFill>
                  <a:srgbClr val="7F7F7F"/>
                </a:solidFill>
                <a:latin typeface="Microsoft YaHei"/>
                <a:ea typeface="Microsoft YaHei"/>
              </a:rPr>
              <a:t>and</a:t>
            </a:r>
            <a:r>
              <a:rPr lang="en-US" sz="1200" dirty="0">
                <a:solidFill>
                  <a:srgbClr val="7F7F7F"/>
                </a:solidFill>
                <a:latin typeface="Microsoft YaHei"/>
                <a:ea typeface="Microsoft YaHei"/>
              </a:rPr>
              <a:t> comparison</a:t>
            </a:r>
            <a:r>
              <a:rPr lang="en-US" sz="1200" u="none" dirty="0">
                <a:solidFill>
                  <a:srgbClr val="7F7F7F"/>
                </a:solidFill>
                <a:latin typeface="Microsoft YaHei"/>
                <a:ea typeface="Microsoft YaHei"/>
              </a:rPr>
              <a:t> </a:t>
            </a:r>
            <a:endParaRPr lang="en-US" sz="1100" dirty="0"/>
          </a:p>
        </p:txBody>
      </p:sp>
      <p:sp>
        <p:nvSpPr>
          <p:cNvPr id="34" name="TextBox 7">
            <a:extLst>
              <a:ext uri="{FF2B5EF4-FFF2-40B4-BE49-F238E27FC236}">
                <a16:creationId xmlns:a16="http://schemas.microsoft.com/office/drawing/2014/main" id="{7861314E-78EC-44EF-A814-99C8E40A8B9D}"/>
              </a:ext>
            </a:extLst>
          </p:cNvPr>
          <p:cNvSpPr txBox="1"/>
          <p:nvPr/>
        </p:nvSpPr>
        <p:spPr>
          <a:xfrm>
            <a:off x="7085905" y="1609267"/>
            <a:ext cx="2399506" cy="546100"/>
          </a:xfrm>
          <a:prstGeom prst="rect">
            <a:avLst/>
          </a:prstGeom>
        </p:spPr>
        <p:txBody>
          <a:bodyPr lIns="127000" tIns="63500" rIns="127000" bIns="63500" rtlCol="0" anchor="t">
            <a:spAutoFit/>
          </a:bodyPr>
          <a:lstStyle/>
          <a:p>
            <a:pPr algn="l">
              <a:lnSpc>
                <a:spcPct val="116199"/>
              </a:lnSpc>
            </a:pPr>
            <a:r>
              <a:rPr lang="en-US" sz="2400" u="none" dirty="0">
                <a:solidFill>
                  <a:srgbClr val="42464B"/>
                </a:solidFill>
                <a:latin typeface="Microsoft YaHei"/>
                <a:ea typeface="Microsoft YaHei"/>
              </a:rPr>
              <a:t>PART 02</a:t>
            </a:r>
            <a:endParaRPr lang="en-US" sz="1100" dirty="0"/>
          </a:p>
        </p:txBody>
      </p:sp>
      <p:sp>
        <p:nvSpPr>
          <p:cNvPr id="35" name="TextBox 8">
            <a:extLst>
              <a:ext uri="{FF2B5EF4-FFF2-40B4-BE49-F238E27FC236}">
                <a16:creationId xmlns:a16="http://schemas.microsoft.com/office/drawing/2014/main" id="{8CD30AB8-C4CE-46E1-AF63-942C14FAC876}"/>
              </a:ext>
            </a:extLst>
          </p:cNvPr>
          <p:cNvSpPr txBox="1"/>
          <p:nvPr/>
        </p:nvSpPr>
        <p:spPr>
          <a:xfrm>
            <a:off x="7083051" y="2104476"/>
            <a:ext cx="2644973" cy="325538"/>
          </a:xfrm>
          <a:prstGeom prst="rect">
            <a:avLst/>
          </a:prstGeom>
        </p:spPr>
        <p:txBody>
          <a:bodyPr lIns="127000" tIns="63500" rIns="127000" bIns="63500" rtlCol="0" anchor="t">
            <a:spAutoFit/>
          </a:bodyPr>
          <a:lstStyle/>
          <a:p>
            <a:pPr algn="r">
              <a:lnSpc>
                <a:spcPct val="116199"/>
              </a:lnSpc>
            </a:pPr>
            <a:r>
              <a:rPr lang="en-US" sz="1200" dirty="0">
                <a:solidFill>
                  <a:srgbClr val="7F7F7F"/>
                </a:solidFill>
                <a:latin typeface="Microsoft YaHei"/>
                <a:ea typeface="Microsoft YaHei"/>
              </a:rPr>
              <a:t>The problem we met (</a:t>
            </a:r>
            <a:r>
              <a:rPr lang="en-CA" altLang="zh-CN" sz="1200" dirty="0">
                <a:solidFill>
                  <a:srgbClr val="7F7F7F"/>
                </a:solidFill>
                <a:latin typeface="Microsoft YaHei"/>
                <a:ea typeface="Microsoft YaHei"/>
              </a:rPr>
              <a:t>non-trivial</a:t>
            </a:r>
            <a:r>
              <a:rPr lang="zh-CN" altLang="en-US" sz="1200" dirty="0">
                <a:solidFill>
                  <a:srgbClr val="7F7F7F"/>
                </a:solidFill>
                <a:latin typeface="Microsoft YaHei"/>
                <a:ea typeface="Microsoft YaHei"/>
              </a:rPr>
              <a:t>）</a:t>
            </a:r>
            <a:endParaRPr lang="en-US" sz="1200" dirty="0">
              <a:solidFill>
                <a:srgbClr val="7F7F7F"/>
              </a:solidFill>
              <a:latin typeface="Microsoft YaHei"/>
              <a:ea typeface="Microsoft YaHei"/>
            </a:endParaRPr>
          </a:p>
        </p:txBody>
      </p:sp>
      <p:sp>
        <p:nvSpPr>
          <p:cNvPr id="36" name="TextBox 9">
            <a:extLst>
              <a:ext uri="{FF2B5EF4-FFF2-40B4-BE49-F238E27FC236}">
                <a16:creationId xmlns:a16="http://schemas.microsoft.com/office/drawing/2014/main" id="{723EA302-C890-4FF9-82C1-180745396B2E}"/>
              </a:ext>
            </a:extLst>
          </p:cNvPr>
          <p:cNvSpPr txBox="1"/>
          <p:nvPr/>
        </p:nvSpPr>
        <p:spPr>
          <a:xfrm>
            <a:off x="7085905" y="3669037"/>
            <a:ext cx="2399506" cy="546100"/>
          </a:xfrm>
          <a:prstGeom prst="rect">
            <a:avLst/>
          </a:prstGeom>
        </p:spPr>
        <p:txBody>
          <a:bodyPr lIns="127000" tIns="63500" rIns="127000" bIns="63500" rtlCol="0" anchor="t">
            <a:spAutoFit/>
          </a:bodyPr>
          <a:lstStyle/>
          <a:p>
            <a:pPr algn="l">
              <a:lnSpc>
                <a:spcPct val="116199"/>
              </a:lnSpc>
            </a:pPr>
            <a:r>
              <a:rPr lang="en-US" sz="2400" u="none" dirty="0">
                <a:solidFill>
                  <a:srgbClr val="42464B"/>
                </a:solidFill>
                <a:latin typeface="Microsoft YaHei"/>
                <a:ea typeface="Microsoft YaHei"/>
              </a:rPr>
              <a:t>PART 04</a:t>
            </a:r>
            <a:endParaRPr lang="en-US" sz="1100" dirty="0"/>
          </a:p>
        </p:txBody>
      </p:sp>
      <p:sp>
        <p:nvSpPr>
          <p:cNvPr id="37" name="Freeform 11">
            <a:extLst>
              <a:ext uri="{FF2B5EF4-FFF2-40B4-BE49-F238E27FC236}">
                <a16:creationId xmlns:a16="http://schemas.microsoft.com/office/drawing/2014/main" id="{C2E52F2C-A78D-4982-93F7-930B77E467E8}"/>
              </a:ext>
            </a:extLst>
          </p:cNvPr>
          <p:cNvSpPr/>
          <p:nvPr/>
        </p:nvSpPr>
        <p:spPr>
          <a:xfrm>
            <a:off x="905581" y="3322638"/>
            <a:ext cx="3410920" cy="0"/>
          </a:xfrm>
          <a:custGeom>
            <a:avLst/>
            <a:gdLst/>
            <a:ahLst/>
            <a:cxnLst/>
            <a:rect l="l" t="t" r="r" b="b"/>
            <a:pathLst>
              <a:path w="3410920">
                <a:moveTo>
                  <a:pt x="0" y="0"/>
                </a:moveTo>
                <a:lnTo>
                  <a:pt x="3410920" y="0"/>
                </a:lnTo>
              </a:path>
            </a:pathLst>
          </a:custGeom>
          <a:solidFill>
            <a:srgbClr val="595959"/>
          </a:solidFill>
          <a:ln w="19050">
            <a:solidFill>
              <a:srgbClr val="595959"/>
            </a:solidFill>
            <a:prstDash val="solid"/>
          </a:ln>
        </p:spPr>
      </p:sp>
      <p:sp>
        <p:nvSpPr>
          <p:cNvPr id="38" name="Freeform 12">
            <a:extLst>
              <a:ext uri="{FF2B5EF4-FFF2-40B4-BE49-F238E27FC236}">
                <a16:creationId xmlns:a16="http://schemas.microsoft.com/office/drawing/2014/main" id="{F5F81030-34E2-493A-92FC-4FC3FB5941F2}"/>
              </a:ext>
            </a:extLst>
          </p:cNvPr>
          <p:cNvSpPr/>
          <p:nvPr/>
        </p:nvSpPr>
        <p:spPr>
          <a:xfrm>
            <a:off x="7242497" y="3308362"/>
            <a:ext cx="3410920" cy="0"/>
          </a:xfrm>
          <a:custGeom>
            <a:avLst/>
            <a:gdLst/>
            <a:ahLst/>
            <a:cxnLst/>
            <a:rect l="l" t="t" r="r" b="b"/>
            <a:pathLst>
              <a:path w="3410920">
                <a:moveTo>
                  <a:pt x="0" y="0"/>
                </a:moveTo>
                <a:lnTo>
                  <a:pt x="3410921" y="0"/>
                </a:lnTo>
              </a:path>
            </a:pathLst>
          </a:custGeom>
          <a:solidFill>
            <a:srgbClr val="595959"/>
          </a:solidFill>
          <a:ln w="19050">
            <a:solidFill>
              <a:srgbClr val="595959"/>
            </a:solidFill>
            <a:prstDash val="solid"/>
          </a:ln>
        </p:spPr>
      </p:sp>
      <p:sp>
        <p:nvSpPr>
          <p:cNvPr id="39" name="Freeform 13">
            <a:extLst>
              <a:ext uri="{FF2B5EF4-FFF2-40B4-BE49-F238E27FC236}">
                <a16:creationId xmlns:a16="http://schemas.microsoft.com/office/drawing/2014/main" id="{D17E42F7-1780-4686-A90B-2DBE084BD6C4}"/>
              </a:ext>
            </a:extLst>
          </p:cNvPr>
          <p:cNvSpPr/>
          <p:nvPr/>
        </p:nvSpPr>
        <p:spPr>
          <a:xfrm>
            <a:off x="5384169" y="3032790"/>
            <a:ext cx="726225" cy="552562"/>
          </a:xfrm>
          <a:custGeom>
            <a:avLst/>
            <a:gdLst/>
            <a:ahLst/>
            <a:cxnLst/>
            <a:rect l="l" t="t" r="r" b="b"/>
            <a:pathLst>
              <a:path w="726225" h="552562">
                <a:moveTo>
                  <a:pt x="655201" y="74367"/>
                </a:moveTo>
                <a:lnTo>
                  <a:pt x="513963" y="74367"/>
                </a:lnTo>
                <a:lnTo>
                  <a:pt x="513963" y="70728"/>
                </a:lnTo>
                <a:cubicBezTo>
                  <a:pt x="513963" y="31768"/>
                  <a:pt x="482145" y="0"/>
                  <a:pt x="443024" y="0"/>
                </a:cubicBezTo>
                <a:lnTo>
                  <a:pt x="283118" y="0"/>
                </a:lnTo>
                <a:cubicBezTo>
                  <a:pt x="243995" y="0"/>
                  <a:pt x="212178" y="31685"/>
                  <a:pt x="212178" y="70728"/>
                </a:cubicBezTo>
                <a:lnTo>
                  <a:pt x="212178" y="74367"/>
                </a:lnTo>
                <a:lnTo>
                  <a:pt x="70944" y="74367"/>
                </a:lnTo>
                <a:cubicBezTo>
                  <a:pt x="31818" y="74367"/>
                  <a:pt x="0" y="106052"/>
                  <a:pt x="0" y="145095"/>
                </a:cubicBezTo>
                <a:lnTo>
                  <a:pt x="0" y="481835"/>
                </a:lnTo>
                <a:cubicBezTo>
                  <a:pt x="0" y="520797"/>
                  <a:pt x="31818" y="552563"/>
                  <a:pt x="70944" y="552563"/>
                </a:cubicBezTo>
                <a:lnTo>
                  <a:pt x="655201" y="552563"/>
                </a:lnTo>
                <a:cubicBezTo>
                  <a:pt x="694324" y="552563"/>
                  <a:pt x="726225" y="520878"/>
                  <a:pt x="726225" y="481835"/>
                </a:cubicBezTo>
                <a:lnTo>
                  <a:pt x="726225" y="145012"/>
                </a:lnTo>
                <a:cubicBezTo>
                  <a:pt x="726142" y="106052"/>
                  <a:pt x="694324" y="74367"/>
                  <a:pt x="655201" y="74367"/>
                </a:cubicBezTo>
                <a:lnTo>
                  <a:pt x="655201" y="74367"/>
                </a:lnTo>
                <a:close/>
                <a:moveTo>
                  <a:pt x="257633" y="70728"/>
                </a:moveTo>
                <a:cubicBezTo>
                  <a:pt x="257633" y="56743"/>
                  <a:pt x="269075" y="45346"/>
                  <a:pt x="283118" y="45346"/>
                </a:cubicBezTo>
                <a:lnTo>
                  <a:pt x="442940" y="45346"/>
                </a:lnTo>
                <a:cubicBezTo>
                  <a:pt x="456982" y="45346"/>
                  <a:pt x="468428" y="56743"/>
                  <a:pt x="468428" y="70728"/>
                </a:cubicBezTo>
                <a:lnTo>
                  <a:pt x="468428" y="74367"/>
                </a:lnTo>
                <a:lnTo>
                  <a:pt x="257633" y="74367"/>
                </a:lnTo>
                <a:lnTo>
                  <a:pt x="257633" y="70728"/>
                </a:lnTo>
                <a:close/>
                <a:moveTo>
                  <a:pt x="70944" y="119711"/>
                </a:moveTo>
                <a:lnTo>
                  <a:pt x="655201" y="119711"/>
                </a:lnTo>
                <a:cubicBezTo>
                  <a:pt x="669244" y="119711"/>
                  <a:pt x="680686" y="131111"/>
                  <a:pt x="680686" y="145095"/>
                </a:cubicBezTo>
                <a:lnTo>
                  <a:pt x="680686" y="192784"/>
                </a:lnTo>
                <a:cubicBezTo>
                  <a:pt x="680119" y="194398"/>
                  <a:pt x="679794" y="196016"/>
                  <a:pt x="679794" y="197796"/>
                </a:cubicBezTo>
                <a:cubicBezTo>
                  <a:pt x="679794" y="209921"/>
                  <a:pt x="675898" y="225278"/>
                  <a:pt x="645297" y="236192"/>
                </a:cubicBezTo>
                <a:lnTo>
                  <a:pt x="470215" y="280324"/>
                </a:lnTo>
                <a:cubicBezTo>
                  <a:pt x="467699" y="257205"/>
                  <a:pt x="446432" y="239018"/>
                  <a:pt x="420618" y="239018"/>
                </a:cubicBezTo>
                <a:lnTo>
                  <a:pt x="305602" y="239018"/>
                </a:lnTo>
                <a:cubicBezTo>
                  <a:pt x="279631" y="239018"/>
                  <a:pt x="258281" y="257287"/>
                  <a:pt x="256009" y="280565"/>
                </a:cubicBezTo>
                <a:lnTo>
                  <a:pt x="79627" y="236109"/>
                </a:lnTo>
                <a:cubicBezTo>
                  <a:pt x="53490" y="226730"/>
                  <a:pt x="46835" y="214203"/>
                  <a:pt x="45456" y="203212"/>
                </a:cubicBezTo>
                <a:lnTo>
                  <a:pt x="45456" y="145095"/>
                </a:lnTo>
                <a:cubicBezTo>
                  <a:pt x="45456" y="131028"/>
                  <a:pt x="56898" y="119711"/>
                  <a:pt x="70944" y="119711"/>
                </a:cubicBezTo>
                <a:lnTo>
                  <a:pt x="70944" y="119711"/>
                </a:lnTo>
                <a:close/>
                <a:moveTo>
                  <a:pt x="440019" y="284852"/>
                </a:moveTo>
                <a:lnTo>
                  <a:pt x="440019" y="314433"/>
                </a:lnTo>
                <a:cubicBezTo>
                  <a:pt x="440019" y="322923"/>
                  <a:pt x="431090" y="330035"/>
                  <a:pt x="420456" y="330035"/>
                </a:cubicBezTo>
                <a:lnTo>
                  <a:pt x="305602" y="330035"/>
                </a:lnTo>
                <a:cubicBezTo>
                  <a:pt x="294969" y="330035"/>
                  <a:pt x="286043" y="322923"/>
                  <a:pt x="286043" y="314433"/>
                </a:cubicBezTo>
                <a:lnTo>
                  <a:pt x="286043" y="284852"/>
                </a:lnTo>
                <a:cubicBezTo>
                  <a:pt x="286043" y="276362"/>
                  <a:pt x="294969" y="269250"/>
                  <a:pt x="305602" y="269250"/>
                </a:cubicBezTo>
                <a:lnTo>
                  <a:pt x="420539" y="269250"/>
                </a:lnTo>
                <a:cubicBezTo>
                  <a:pt x="431090" y="269167"/>
                  <a:pt x="440019" y="276362"/>
                  <a:pt x="440019" y="284852"/>
                </a:cubicBezTo>
                <a:lnTo>
                  <a:pt x="440019" y="284852"/>
                </a:lnTo>
                <a:close/>
                <a:moveTo>
                  <a:pt x="655201" y="507217"/>
                </a:moveTo>
                <a:lnTo>
                  <a:pt x="70944" y="507217"/>
                </a:lnTo>
                <a:cubicBezTo>
                  <a:pt x="56898" y="507217"/>
                  <a:pt x="45456" y="495818"/>
                  <a:pt x="45456" y="481835"/>
                </a:cubicBezTo>
                <a:lnTo>
                  <a:pt x="45456" y="476179"/>
                </a:lnTo>
                <a:cubicBezTo>
                  <a:pt x="54710" y="481511"/>
                  <a:pt x="65423" y="484665"/>
                  <a:pt x="76787" y="484665"/>
                </a:cubicBezTo>
                <a:lnTo>
                  <a:pt x="503088" y="484665"/>
                </a:lnTo>
                <a:cubicBezTo>
                  <a:pt x="511447" y="484665"/>
                  <a:pt x="518268" y="477877"/>
                  <a:pt x="518268" y="469549"/>
                </a:cubicBezTo>
                <a:cubicBezTo>
                  <a:pt x="518268" y="461224"/>
                  <a:pt x="511530" y="454436"/>
                  <a:pt x="503088" y="454436"/>
                </a:cubicBezTo>
                <a:lnTo>
                  <a:pt x="76787" y="454436"/>
                </a:lnTo>
                <a:cubicBezTo>
                  <a:pt x="61364" y="454436"/>
                  <a:pt x="48539" y="443684"/>
                  <a:pt x="45456" y="429456"/>
                </a:cubicBezTo>
                <a:lnTo>
                  <a:pt x="45456" y="252921"/>
                </a:lnTo>
                <a:cubicBezTo>
                  <a:pt x="52519" y="257528"/>
                  <a:pt x="60715" y="261490"/>
                  <a:pt x="70211" y="264802"/>
                </a:cubicBezTo>
                <a:cubicBezTo>
                  <a:pt x="70619" y="264963"/>
                  <a:pt x="71103" y="265046"/>
                  <a:pt x="71511" y="265208"/>
                </a:cubicBezTo>
                <a:lnTo>
                  <a:pt x="255763" y="311686"/>
                </a:lnTo>
                <a:lnTo>
                  <a:pt x="255763" y="314433"/>
                </a:lnTo>
                <a:cubicBezTo>
                  <a:pt x="255763" y="339733"/>
                  <a:pt x="278084" y="360265"/>
                  <a:pt x="305602" y="360265"/>
                </a:cubicBezTo>
                <a:lnTo>
                  <a:pt x="420539" y="360265"/>
                </a:lnTo>
                <a:cubicBezTo>
                  <a:pt x="448056" y="360265"/>
                  <a:pt x="470379" y="339733"/>
                  <a:pt x="470379" y="314433"/>
                </a:cubicBezTo>
                <a:lnTo>
                  <a:pt x="470379" y="311442"/>
                </a:lnTo>
                <a:lnTo>
                  <a:pt x="653414" y="265288"/>
                </a:lnTo>
                <a:cubicBezTo>
                  <a:pt x="653819" y="265208"/>
                  <a:pt x="654305" y="265046"/>
                  <a:pt x="654714" y="264885"/>
                </a:cubicBezTo>
                <a:cubicBezTo>
                  <a:pt x="664777" y="261408"/>
                  <a:pt x="673381" y="257124"/>
                  <a:pt x="680686" y="252113"/>
                </a:cubicBezTo>
                <a:lnTo>
                  <a:pt x="680686" y="429456"/>
                </a:lnTo>
                <a:cubicBezTo>
                  <a:pt x="677602" y="443684"/>
                  <a:pt x="664698" y="454436"/>
                  <a:pt x="649356" y="454436"/>
                </a:cubicBezTo>
                <a:lnTo>
                  <a:pt x="575978" y="454436"/>
                </a:lnTo>
                <a:cubicBezTo>
                  <a:pt x="567619" y="454436"/>
                  <a:pt x="560799" y="461224"/>
                  <a:pt x="560799" y="469549"/>
                </a:cubicBezTo>
                <a:cubicBezTo>
                  <a:pt x="560799" y="477877"/>
                  <a:pt x="567619" y="484665"/>
                  <a:pt x="575978" y="484665"/>
                </a:cubicBezTo>
                <a:lnTo>
                  <a:pt x="649356" y="484665"/>
                </a:lnTo>
                <a:cubicBezTo>
                  <a:pt x="660802" y="484665"/>
                  <a:pt x="671515" y="481511"/>
                  <a:pt x="680686" y="476179"/>
                </a:cubicBezTo>
                <a:lnTo>
                  <a:pt x="680686" y="481835"/>
                </a:lnTo>
                <a:cubicBezTo>
                  <a:pt x="680686" y="495818"/>
                  <a:pt x="669244" y="507217"/>
                  <a:pt x="655201" y="507217"/>
                </a:cubicBezTo>
                <a:lnTo>
                  <a:pt x="655201" y="507217"/>
                </a:lnTo>
                <a:close/>
              </a:path>
            </a:pathLst>
          </a:custGeom>
          <a:solidFill>
            <a:srgbClr val="FFFFFF"/>
          </a:solidFill>
        </p:spPr>
      </p:sp>
      <p:sp>
        <p:nvSpPr>
          <p:cNvPr id="40" name="TextBox 4">
            <a:extLst>
              <a:ext uri="{FF2B5EF4-FFF2-40B4-BE49-F238E27FC236}">
                <a16:creationId xmlns:a16="http://schemas.microsoft.com/office/drawing/2014/main" id="{9280E423-21BC-4E87-909D-E81AE89B3EF3}"/>
              </a:ext>
            </a:extLst>
          </p:cNvPr>
          <p:cNvSpPr txBox="1"/>
          <p:nvPr/>
        </p:nvSpPr>
        <p:spPr>
          <a:xfrm>
            <a:off x="7121006" y="4230686"/>
            <a:ext cx="2644973" cy="328680"/>
          </a:xfrm>
          <a:prstGeom prst="rect">
            <a:avLst/>
          </a:prstGeom>
        </p:spPr>
        <p:txBody>
          <a:bodyPr lIns="127000" tIns="63500" rIns="127000" bIns="63500" rtlCol="0" anchor="t">
            <a:spAutoFit/>
          </a:bodyPr>
          <a:lstStyle/>
          <a:p>
            <a:pPr>
              <a:lnSpc>
                <a:spcPct val="116199"/>
              </a:lnSpc>
            </a:pPr>
            <a:r>
              <a:rPr lang="en-US" sz="1200" dirty="0">
                <a:solidFill>
                  <a:srgbClr val="7F7F7F"/>
                </a:solidFill>
                <a:latin typeface="Microsoft YaHei"/>
                <a:ea typeface="Microsoft YaHei"/>
              </a:rPr>
              <a:t>What we learned</a:t>
            </a:r>
            <a:endParaRPr lang="en-US" sz="1100" dirty="0"/>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5"/>
          <p:cNvSpPr txBox="1"/>
          <p:nvPr/>
        </p:nvSpPr>
        <p:spPr>
          <a:xfrm>
            <a:off x="7073900" y="965200"/>
            <a:ext cx="3757216" cy="629275"/>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3000" b="1" i="0" u="none" strike="noStrike" cap="none">
                <a:solidFill>
                  <a:srgbClr val="0C0C0C"/>
                </a:solidFill>
                <a:latin typeface="Microsoft YaHei"/>
                <a:ea typeface="Microsoft YaHei"/>
                <a:cs typeface="Microsoft YaHei"/>
                <a:sym typeface="Microsoft YaHei"/>
              </a:rPr>
              <a:t> Summarization</a:t>
            </a:r>
            <a:endParaRPr sz="3000" b="1" i="0" u="none" strike="noStrike" cap="none">
              <a:solidFill>
                <a:srgbClr val="0C0C0C"/>
              </a:solidFill>
              <a:latin typeface="Microsoft YaHei"/>
              <a:ea typeface="Microsoft YaHei"/>
              <a:cs typeface="Microsoft YaHei"/>
              <a:sym typeface="Microsoft YaHei"/>
            </a:endParaRPr>
          </a:p>
        </p:txBody>
      </p:sp>
      <p:sp>
        <p:nvSpPr>
          <p:cNvPr id="111" name="Google Shape;111;p15"/>
          <p:cNvSpPr/>
          <p:nvPr/>
        </p:nvSpPr>
        <p:spPr>
          <a:xfrm>
            <a:off x="7378700" y="1727200"/>
            <a:ext cx="537722" cy="0"/>
          </a:xfrm>
          <a:custGeom>
            <a:avLst/>
            <a:gdLst/>
            <a:ahLst/>
            <a:cxnLst/>
            <a:rect l="l" t="t" r="r" b="b"/>
            <a:pathLst>
              <a:path w="537722" h="120000" extrusionOk="0">
                <a:moveTo>
                  <a:pt x="0" y="0"/>
                </a:moveTo>
                <a:lnTo>
                  <a:pt x="537721" y="0"/>
                </a:lnTo>
              </a:path>
            </a:pathLst>
          </a:custGeom>
          <a:solidFill>
            <a:srgbClr val="42464B"/>
          </a:solidFill>
          <a:ln w="25400" cap="flat" cmpd="sng">
            <a:solidFill>
              <a:srgbClr val="42464B"/>
            </a:solidFill>
            <a:prstDash val="solid"/>
            <a:round/>
            <a:headEnd type="none" w="sm" len="sm"/>
            <a:tailEnd type="none" w="sm" len="sm"/>
          </a:ln>
        </p:spPr>
      </p:sp>
      <p:sp>
        <p:nvSpPr>
          <p:cNvPr id="112" name="Google Shape;112;p15"/>
          <p:cNvSpPr txBox="1"/>
          <p:nvPr/>
        </p:nvSpPr>
        <p:spPr>
          <a:xfrm>
            <a:off x="7239000" y="1879600"/>
            <a:ext cx="3439319" cy="971356"/>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1200" b="0" i="0" u="none" strike="noStrike" cap="none">
                <a:solidFill>
                  <a:srgbClr val="7F7F7F"/>
                </a:solidFill>
                <a:latin typeface="Microsoft YaHei"/>
                <a:ea typeface="Microsoft YaHei"/>
                <a:cs typeface="Microsoft YaHei"/>
                <a:sym typeface="Microsoft YaHei"/>
              </a:rPr>
              <a:t>We use Deep learning (CNN, Res-Net) and Machine Learning (SVM, KNN) to process the image. </a:t>
            </a:r>
            <a:endParaRPr/>
          </a:p>
          <a:p>
            <a:pPr marL="0" marR="0" lvl="0" indent="0" algn="l" rtl="0">
              <a:lnSpc>
                <a:spcPct val="116199"/>
              </a:lnSpc>
              <a:spcBef>
                <a:spcPts val="0"/>
              </a:spcBef>
              <a:spcAft>
                <a:spcPts val="0"/>
              </a:spcAft>
              <a:buNone/>
            </a:pPr>
            <a:r>
              <a:rPr lang="en-US" sz="1200" b="0" i="0" u="none" strike="noStrike" cap="none">
                <a:solidFill>
                  <a:srgbClr val="7F7F7F"/>
                </a:solidFill>
                <a:latin typeface="Microsoft YaHei"/>
                <a:ea typeface="Microsoft YaHei"/>
                <a:cs typeface="Microsoft YaHei"/>
                <a:sym typeface="Microsoft YaHei"/>
              </a:rPr>
              <a:t>Each method including its pros and cons</a:t>
            </a:r>
            <a:endParaRPr sz="1100" b="0" i="0" u="none" strike="noStrike" cap="none">
              <a:solidFill>
                <a:srgbClr val="7F7F7F"/>
              </a:solidFill>
              <a:latin typeface="Calibri"/>
              <a:ea typeface="Calibri"/>
              <a:cs typeface="Calibri"/>
              <a:sym typeface="Calibri"/>
            </a:endParaRPr>
          </a:p>
        </p:txBody>
      </p:sp>
      <p:sp>
        <p:nvSpPr>
          <p:cNvPr id="113" name="Google Shape;113;p15"/>
          <p:cNvSpPr/>
          <p:nvPr/>
        </p:nvSpPr>
        <p:spPr>
          <a:xfrm>
            <a:off x="4711700" y="3441699"/>
            <a:ext cx="3048000" cy="3060701"/>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4" name="Google Shape;114;p15"/>
          <p:cNvPicPr preferRelativeResize="0"/>
          <p:nvPr/>
        </p:nvPicPr>
        <p:blipFill rotWithShape="1">
          <a:blip r:embed="rId4">
            <a:alphaModFix/>
          </a:blip>
          <a:srcRect/>
          <a:stretch/>
        </p:blipFill>
        <p:spPr>
          <a:xfrm>
            <a:off x="6007100" y="3035718"/>
            <a:ext cx="2133600" cy="3466682"/>
          </a:xfrm>
          <a:prstGeom prst="rect">
            <a:avLst/>
          </a:prstGeom>
          <a:noFill/>
          <a:ln>
            <a:noFill/>
          </a:ln>
        </p:spPr>
      </p:pic>
      <p:pic>
        <p:nvPicPr>
          <p:cNvPr id="115" name="Google Shape;115;p15"/>
          <p:cNvPicPr preferRelativeResize="0"/>
          <p:nvPr/>
        </p:nvPicPr>
        <p:blipFill rotWithShape="1">
          <a:blip r:embed="rId5">
            <a:alphaModFix/>
          </a:blip>
          <a:srcRect/>
          <a:stretch/>
        </p:blipFill>
        <p:spPr>
          <a:xfrm>
            <a:off x="8584645" y="4099992"/>
            <a:ext cx="2411571" cy="2194134"/>
          </a:xfrm>
          <a:prstGeom prst="rect">
            <a:avLst/>
          </a:prstGeom>
          <a:noFill/>
          <a:ln>
            <a:noFill/>
          </a:ln>
        </p:spPr>
      </p:pic>
      <p:grpSp>
        <p:nvGrpSpPr>
          <p:cNvPr id="116" name="Google Shape;116;p15"/>
          <p:cNvGrpSpPr/>
          <p:nvPr/>
        </p:nvGrpSpPr>
        <p:grpSpPr>
          <a:xfrm>
            <a:off x="520700" y="508000"/>
            <a:ext cx="550248" cy="550248"/>
            <a:chOff x="520700" y="719752"/>
            <a:chExt cx="550248" cy="550248"/>
          </a:xfrm>
        </p:grpSpPr>
        <p:sp>
          <p:nvSpPr>
            <p:cNvPr id="117" name="Google Shape;117;p15"/>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5"/>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dirty="0">
                  <a:solidFill>
                    <a:srgbClr val="FFFFFF"/>
                  </a:solidFill>
                  <a:latin typeface="Microsoft YaHei"/>
                  <a:ea typeface="Microsoft YaHei"/>
                  <a:cs typeface="Microsoft YaHei"/>
                  <a:sym typeface="Microsoft YaHei"/>
                </a:rPr>
                <a:t>01</a:t>
              </a:r>
              <a:endParaRPr sz="1800" dirty="0">
                <a:solidFill>
                  <a:schemeClr val="dk1"/>
                </a:solidFill>
                <a:latin typeface="Calibri"/>
                <a:ea typeface="Calibri"/>
                <a:cs typeface="Calibri"/>
                <a:sym typeface="Calibri"/>
              </a:endParaRPr>
            </a:p>
          </p:txBody>
        </p:sp>
      </p:gr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75000"/>
              </a:schemeClr>
            </a:gs>
            <a:gs pos="37000">
              <a:schemeClr val="bg1">
                <a:lumMod val="95000"/>
              </a:schemeClr>
            </a:gs>
            <a:gs pos="100000">
              <a:schemeClr val="bg1">
                <a:lumMod val="95000"/>
              </a:schemeClr>
            </a:gs>
          </a:gsLst>
          <a:lin ang="5400000" scaled="0"/>
        </a:gradFill>
        <a:effectLst/>
      </p:bgPr>
    </p:bg>
    <p:spTree>
      <p:nvGrpSpPr>
        <p:cNvPr id="1" name="Shape 122"/>
        <p:cNvGrpSpPr/>
        <p:nvPr/>
      </p:nvGrpSpPr>
      <p:grpSpPr>
        <a:xfrm>
          <a:off x="0" y="0"/>
          <a:ext cx="0" cy="0"/>
          <a:chOff x="0" y="0"/>
          <a:chExt cx="0" cy="0"/>
        </a:xfrm>
      </p:grpSpPr>
      <p:grpSp>
        <p:nvGrpSpPr>
          <p:cNvPr id="123" name="Google Shape;123;p16"/>
          <p:cNvGrpSpPr/>
          <p:nvPr/>
        </p:nvGrpSpPr>
        <p:grpSpPr>
          <a:xfrm>
            <a:off x="2273300" y="4209477"/>
            <a:ext cx="2294002" cy="1311541"/>
            <a:chOff x="1033009" y="4197615"/>
            <a:chExt cx="2294002" cy="1311541"/>
          </a:xfrm>
        </p:grpSpPr>
        <p:sp>
          <p:nvSpPr>
            <p:cNvPr id="124" name="Google Shape;124;p16"/>
            <p:cNvSpPr txBox="1"/>
            <p:nvPr/>
          </p:nvSpPr>
          <p:spPr>
            <a:xfrm>
              <a:off x="1033009" y="4197615"/>
              <a:ext cx="1697491" cy="406400"/>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1600" b="1" u="none">
                  <a:solidFill>
                    <a:srgbClr val="000000"/>
                  </a:solidFill>
                  <a:latin typeface="Microsoft YaHei"/>
                  <a:ea typeface="Microsoft YaHei"/>
                  <a:cs typeface="Microsoft YaHei"/>
                  <a:sym typeface="Microsoft YaHei"/>
                </a:rPr>
                <a:t>Input/output</a:t>
              </a:r>
              <a:endParaRPr sz="1100">
                <a:solidFill>
                  <a:schemeClr val="dk1"/>
                </a:solidFill>
                <a:latin typeface="Calibri"/>
                <a:ea typeface="Calibri"/>
                <a:cs typeface="Calibri"/>
                <a:sym typeface="Calibri"/>
              </a:endParaRPr>
            </a:p>
          </p:txBody>
        </p:sp>
        <p:sp>
          <p:nvSpPr>
            <p:cNvPr id="125" name="Google Shape;125;p16"/>
            <p:cNvSpPr txBox="1"/>
            <p:nvPr/>
          </p:nvSpPr>
          <p:spPr>
            <a:xfrm>
              <a:off x="1197181" y="4622140"/>
              <a:ext cx="2129830" cy="887016"/>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1400" u="none">
                  <a:solidFill>
                    <a:srgbClr val="42464B"/>
                  </a:solidFill>
                  <a:latin typeface="Microsoft YaHei"/>
                  <a:ea typeface="Microsoft YaHei"/>
                  <a:cs typeface="Microsoft YaHei"/>
                  <a:sym typeface="Microsoft YaHei"/>
                </a:rPr>
                <a:t>Input: image</a:t>
              </a:r>
              <a:endParaRPr sz="1100">
                <a:solidFill>
                  <a:schemeClr val="dk1"/>
                </a:solidFill>
                <a:latin typeface="Calibri"/>
                <a:ea typeface="Calibri"/>
                <a:cs typeface="Calibri"/>
                <a:sym typeface="Calibri"/>
              </a:endParaRPr>
            </a:p>
            <a:p>
              <a:pPr marL="0" marR="0" lvl="0" indent="0" algn="l" rtl="0">
                <a:lnSpc>
                  <a:spcPct val="116199"/>
                </a:lnSpc>
                <a:spcBef>
                  <a:spcPts val="0"/>
                </a:spcBef>
                <a:spcAft>
                  <a:spcPts val="0"/>
                </a:spcAft>
                <a:buNone/>
              </a:pPr>
              <a:r>
                <a:rPr lang="en-US" sz="1400" u="none">
                  <a:solidFill>
                    <a:srgbClr val="42464B"/>
                  </a:solidFill>
                  <a:latin typeface="Microsoft YaHei"/>
                  <a:ea typeface="Microsoft YaHei"/>
                  <a:cs typeface="Microsoft YaHei"/>
                  <a:sym typeface="Microsoft YaHei"/>
                </a:rPr>
                <a:t>Output: 0/1</a:t>
              </a:r>
              <a:endParaRPr/>
            </a:p>
          </p:txBody>
        </p:sp>
      </p:grpSp>
      <p:sp>
        <p:nvSpPr>
          <p:cNvPr id="126" name="Google Shape;126;p16"/>
          <p:cNvSpPr/>
          <p:nvPr/>
        </p:nvSpPr>
        <p:spPr>
          <a:xfrm>
            <a:off x="3224231" y="1365977"/>
            <a:ext cx="939912" cy="2503604"/>
          </a:xfrm>
          <a:custGeom>
            <a:avLst/>
            <a:gdLst/>
            <a:ahLst/>
            <a:cxnLst/>
            <a:rect l="l" t="t" r="r" b="b"/>
            <a:pathLst>
              <a:path w="939912" h="2503604" extrusionOk="0">
                <a:moveTo>
                  <a:pt x="939911" y="0"/>
                </a:moveTo>
                <a:lnTo>
                  <a:pt x="0" y="2503604"/>
                </a:lnTo>
              </a:path>
            </a:pathLst>
          </a:custGeom>
          <a:solidFill>
            <a:srgbClr val="262626"/>
          </a:solidFill>
          <a:ln w="9525" cap="flat" cmpd="sng">
            <a:solidFill>
              <a:srgbClr val="262626"/>
            </a:solidFill>
            <a:prstDash val="solid"/>
            <a:round/>
            <a:headEnd type="none" w="sm" len="sm"/>
            <a:tailEnd type="none" w="sm" len="sm"/>
          </a:ln>
        </p:spPr>
      </p:sp>
      <p:sp>
        <p:nvSpPr>
          <p:cNvPr id="127" name="Google Shape;127;p16"/>
          <p:cNvSpPr txBox="1"/>
          <p:nvPr/>
        </p:nvSpPr>
        <p:spPr>
          <a:xfrm>
            <a:off x="2395965" y="425179"/>
            <a:ext cx="6814741" cy="590550"/>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2600" b="1" u="none">
                <a:solidFill>
                  <a:srgbClr val="42464B"/>
                </a:solidFill>
                <a:latin typeface="Verdana"/>
                <a:ea typeface="Verdana"/>
                <a:cs typeface="Verdana"/>
                <a:sym typeface="Verdana"/>
              </a:rPr>
              <a:t>What problem is being addressed?</a:t>
            </a:r>
            <a:endParaRPr sz="1100">
              <a:solidFill>
                <a:schemeClr val="dk1"/>
              </a:solidFill>
              <a:latin typeface="Calibri"/>
              <a:ea typeface="Calibri"/>
              <a:cs typeface="Calibri"/>
              <a:sym typeface="Calibri"/>
            </a:endParaRPr>
          </a:p>
        </p:txBody>
      </p:sp>
      <p:pic>
        <p:nvPicPr>
          <p:cNvPr id="128" name="Google Shape;128;p16"/>
          <p:cNvPicPr preferRelativeResize="0"/>
          <p:nvPr/>
        </p:nvPicPr>
        <p:blipFill rotWithShape="1">
          <a:blip r:embed="rId3">
            <a:alphaModFix/>
          </a:blip>
          <a:srcRect/>
          <a:stretch/>
        </p:blipFill>
        <p:spPr>
          <a:xfrm>
            <a:off x="590295" y="1429815"/>
            <a:ext cx="2313718" cy="2319627"/>
          </a:xfrm>
          <a:prstGeom prst="ellipse">
            <a:avLst/>
          </a:prstGeom>
          <a:noFill/>
          <a:ln>
            <a:noFill/>
          </a:ln>
        </p:spPr>
      </p:pic>
      <p:grpSp>
        <p:nvGrpSpPr>
          <p:cNvPr id="129" name="Google Shape;129;p16"/>
          <p:cNvGrpSpPr/>
          <p:nvPr/>
        </p:nvGrpSpPr>
        <p:grpSpPr>
          <a:xfrm>
            <a:off x="6247388" y="4172897"/>
            <a:ext cx="2342059" cy="1776413"/>
            <a:chOff x="4644107" y="4156688"/>
            <a:chExt cx="2342059" cy="1776413"/>
          </a:xfrm>
        </p:grpSpPr>
        <p:sp>
          <p:nvSpPr>
            <p:cNvPr id="130" name="Google Shape;130;p16"/>
            <p:cNvSpPr txBox="1"/>
            <p:nvPr/>
          </p:nvSpPr>
          <p:spPr>
            <a:xfrm>
              <a:off x="4971063" y="4156688"/>
              <a:ext cx="1509216" cy="406400"/>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1600" b="1" u="none">
                  <a:solidFill>
                    <a:srgbClr val="000000"/>
                  </a:solidFill>
                  <a:latin typeface="Microsoft YaHei"/>
                  <a:ea typeface="Microsoft YaHei"/>
                  <a:cs typeface="Microsoft YaHei"/>
                  <a:sym typeface="Microsoft YaHei"/>
                </a:rPr>
                <a:t>Evaluation</a:t>
              </a:r>
              <a:endParaRPr sz="1100">
                <a:solidFill>
                  <a:schemeClr val="dk1"/>
                </a:solidFill>
                <a:latin typeface="Calibri"/>
                <a:ea typeface="Calibri"/>
                <a:cs typeface="Calibri"/>
                <a:sym typeface="Calibri"/>
              </a:endParaRPr>
            </a:p>
          </p:txBody>
        </p:sp>
        <p:sp>
          <p:nvSpPr>
            <p:cNvPr id="131" name="Google Shape;131;p16"/>
            <p:cNvSpPr txBox="1"/>
            <p:nvPr/>
          </p:nvSpPr>
          <p:spPr>
            <a:xfrm>
              <a:off x="4644107" y="4642364"/>
              <a:ext cx="2342059" cy="1290737"/>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1400" u="none">
                  <a:solidFill>
                    <a:srgbClr val="42464B"/>
                  </a:solidFill>
                  <a:latin typeface="Microsoft YaHei"/>
                  <a:ea typeface="Microsoft YaHei"/>
                  <a:cs typeface="Microsoft YaHei"/>
                  <a:sym typeface="Microsoft YaHei"/>
                </a:rPr>
                <a:t>Accuracy of prediction</a:t>
              </a:r>
              <a:endParaRPr sz="1100">
                <a:solidFill>
                  <a:schemeClr val="dk1"/>
                </a:solidFill>
                <a:latin typeface="Calibri"/>
                <a:ea typeface="Calibri"/>
                <a:cs typeface="Calibri"/>
                <a:sym typeface="Calibri"/>
              </a:endParaRPr>
            </a:p>
            <a:p>
              <a:pPr marL="0" marR="0" lvl="0" indent="0" algn="l" rtl="0">
                <a:lnSpc>
                  <a:spcPct val="116199"/>
                </a:lnSpc>
                <a:spcBef>
                  <a:spcPts val="0"/>
                </a:spcBef>
                <a:spcAft>
                  <a:spcPts val="0"/>
                </a:spcAft>
                <a:buNone/>
              </a:pPr>
              <a:r>
                <a:rPr lang="en-US" sz="1400" u="none">
                  <a:solidFill>
                    <a:srgbClr val="42464B"/>
                  </a:solidFill>
                  <a:latin typeface="Microsoft YaHei"/>
                  <a:ea typeface="Microsoft YaHei"/>
                  <a:cs typeface="Microsoft YaHei"/>
                  <a:sym typeface="Microsoft YaHei"/>
                </a:rPr>
                <a:t>based on loss function</a:t>
              </a:r>
              <a:endParaRPr/>
            </a:p>
          </p:txBody>
        </p:sp>
      </p:grpSp>
      <p:pic>
        <p:nvPicPr>
          <p:cNvPr id="132" name="Google Shape;132;p16"/>
          <p:cNvPicPr preferRelativeResize="0"/>
          <p:nvPr/>
        </p:nvPicPr>
        <p:blipFill rotWithShape="1">
          <a:blip r:embed="rId4">
            <a:alphaModFix/>
          </a:blip>
          <a:srcRect/>
          <a:stretch/>
        </p:blipFill>
        <p:spPr>
          <a:xfrm>
            <a:off x="4419074" y="1431261"/>
            <a:ext cx="2327989" cy="2327989"/>
          </a:xfrm>
          <a:prstGeom prst="ellipse">
            <a:avLst/>
          </a:prstGeom>
          <a:noFill/>
          <a:ln>
            <a:noFill/>
          </a:ln>
        </p:spPr>
      </p:pic>
      <p:pic>
        <p:nvPicPr>
          <p:cNvPr id="133" name="Google Shape;133;p16"/>
          <p:cNvPicPr preferRelativeResize="0"/>
          <p:nvPr/>
        </p:nvPicPr>
        <p:blipFill rotWithShape="1">
          <a:blip r:embed="rId5">
            <a:alphaModFix/>
          </a:blip>
          <a:srcRect/>
          <a:stretch/>
        </p:blipFill>
        <p:spPr>
          <a:xfrm>
            <a:off x="8589447" y="1429949"/>
            <a:ext cx="2344946" cy="2344946"/>
          </a:xfrm>
          <a:prstGeom prst="ellipse">
            <a:avLst/>
          </a:prstGeom>
          <a:noFill/>
          <a:ln>
            <a:noFill/>
          </a:ln>
        </p:spPr>
      </p:pic>
      <p:sp>
        <p:nvSpPr>
          <p:cNvPr id="134" name="Google Shape;134;p16"/>
          <p:cNvSpPr/>
          <p:nvPr/>
        </p:nvSpPr>
        <p:spPr>
          <a:xfrm>
            <a:off x="7319218" y="1359644"/>
            <a:ext cx="939912" cy="2503604"/>
          </a:xfrm>
          <a:custGeom>
            <a:avLst/>
            <a:gdLst/>
            <a:ahLst/>
            <a:cxnLst/>
            <a:rect l="l" t="t" r="r" b="b"/>
            <a:pathLst>
              <a:path w="939912" h="2503604" extrusionOk="0">
                <a:moveTo>
                  <a:pt x="939912" y="0"/>
                </a:moveTo>
                <a:lnTo>
                  <a:pt x="0" y="2503604"/>
                </a:lnTo>
              </a:path>
            </a:pathLst>
          </a:custGeom>
          <a:solidFill>
            <a:srgbClr val="262626"/>
          </a:solidFill>
          <a:ln w="9525" cap="flat" cmpd="sng">
            <a:solidFill>
              <a:srgbClr val="262626"/>
            </a:solidFill>
            <a:prstDash val="solid"/>
            <a:round/>
            <a:headEnd type="none" w="sm" len="sm"/>
            <a:tailEnd type="none" w="sm" len="sm"/>
          </a:ln>
        </p:spPr>
      </p:sp>
      <p:grpSp>
        <p:nvGrpSpPr>
          <p:cNvPr id="14" name="Google Shape;116;p15">
            <a:extLst>
              <a:ext uri="{FF2B5EF4-FFF2-40B4-BE49-F238E27FC236}">
                <a16:creationId xmlns:a16="http://schemas.microsoft.com/office/drawing/2014/main" id="{9FEE92DB-F03F-40F8-B99D-46777B59EA27}"/>
              </a:ext>
            </a:extLst>
          </p:cNvPr>
          <p:cNvGrpSpPr/>
          <p:nvPr/>
        </p:nvGrpSpPr>
        <p:grpSpPr>
          <a:xfrm>
            <a:off x="520700" y="508000"/>
            <a:ext cx="550248" cy="550248"/>
            <a:chOff x="520700" y="719752"/>
            <a:chExt cx="550248" cy="550248"/>
          </a:xfrm>
        </p:grpSpPr>
        <p:sp>
          <p:nvSpPr>
            <p:cNvPr id="15" name="Google Shape;117;p15">
              <a:extLst>
                <a:ext uri="{FF2B5EF4-FFF2-40B4-BE49-F238E27FC236}">
                  <a16:creationId xmlns:a16="http://schemas.microsoft.com/office/drawing/2014/main" id="{8EDB75AD-F591-4D6E-9A9F-B041479E0CEB}"/>
                </a:ext>
              </a:extLst>
            </p:cNvPr>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8;p15">
              <a:extLst>
                <a:ext uri="{FF2B5EF4-FFF2-40B4-BE49-F238E27FC236}">
                  <a16:creationId xmlns:a16="http://schemas.microsoft.com/office/drawing/2014/main" id="{4AC4EBAC-2D96-4AF6-B678-F7EF404E4099}"/>
                </a:ext>
              </a:extLst>
            </p:cNvPr>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dirty="0">
                  <a:solidFill>
                    <a:srgbClr val="FFFFFF"/>
                  </a:solidFill>
                  <a:latin typeface="Microsoft YaHei"/>
                  <a:ea typeface="Microsoft YaHei"/>
                  <a:cs typeface="Microsoft YaHei"/>
                  <a:sym typeface="Microsoft YaHei"/>
                </a:rPr>
                <a:t>01</a:t>
              </a:r>
              <a:endParaRPr sz="1800" dirty="0">
                <a:solidFill>
                  <a:schemeClr val="dk1"/>
                </a:solidFill>
                <a:latin typeface="Calibri"/>
                <a:ea typeface="Calibri"/>
                <a:cs typeface="Calibri"/>
                <a:sym typeface="Calibri"/>
              </a:endParaRP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bg1">
                <a:lumMod val="75000"/>
              </a:schemeClr>
            </a:gs>
            <a:gs pos="0">
              <a:schemeClr val="bg1">
                <a:lumMod val="95000"/>
              </a:schemeClr>
            </a:gs>
            <a:gs pos="62000">
              <a:schemeClr val="bg1">
                <a:lumMod val="95000"/>
              </a:schemeClr>
            </a:gs>
          </a:gsLst>
          <a:lin ang="5400000" scaled="0"/>
        </a:gra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E836B9-3638-E245-AD8B-18705FBEB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72" y="3272626"/>
            <a:ext cx="4433095" cy="2350260"/>
          </a:xfrm>
          <a:prstGeom prst="rect">
            <a:avLst/>
          </a:prstGeom>
        </p:spPr>
      </p:pic>
      <p:sp>
        <p:nvSpPr>
          <p:cNvPr id="6" name="文本框 5">
            <a:extLst>
              <a:ext uri="{FF2B5EF4-FFF2-40B4-BE49-F238E27FC236}">
                <a16:creationId xmlns:a16="http://schemas.microsoft.com/office/drawing/2014/main" id="{1F4AF2D1-6035-E146-9AE3-6E7AC5CE481E}"/>
              </a:ext>
            </a:extLst>
          </p:cNvPr>
          <p:cNvSpPr txBox="1"/>
          <p:nvPr/>
        </p:nvSpPr>
        <p:spPr>
          <a:xfrm>
            <a:off x="740990" y="2881868"/>
            <a:ext cx="5580326" cy="369332"/>
          </a:xfrm>
          <a:prstGeom prst="rect">
            <a:avLst/>
          </a:prstGeom>
          <a:noFill/>
        </p:spPr>
        <p:txBody>
          <a:bodyPr wrap="square" rtlCol="0">
            <a:spAutoFit/>
          </a:bodyPr>
          <a:lstStyle/>
          <a:p>
            <a:r>
              <a:rPr kumimoji="1" lang="en-CA" altLang="zh-CN" dirty="0"/>
              <a:t>CSV File Including Name of the image and prediction (0/1)</a:t>
            </a:r>
            <a:endParaRPr kumimoji="1" lang="zh-CN" altLang="en-US" dirty="0"/>
          </a:p>
        </p:txBody>
      </p:sp>
      <p:grpSp>
        <p:nvGrpSpPr>
          <p:cNvPr id="12" name="Google Shape;116;p15">
            <a:extLst>
              <a:ext uri="{FF2B5EF4-FFF2-40B4-BE49-F238E27FC236}">
                <a16:creationId xmlns:a16="http://schemas.microsoft.com/office/drawing/2014/main" id="{12135FF8-9E94-4EC9-A89F-643CC23E8221}"/>
              </a:ext>
            </a:extLst>
          </p:cNvPr>
          <p:cNvGrpSpPr/>
          <p:nvPr/>
        </p:nvGrpSpPr>
        <p:grpSpPr>
          <a:xfrm>
            <a:off x="465866" y="403575"/>
            <a:ext cx="550248" cy="550248"/>
            <a:chOff x="520700" y="719752"/>
            <a:chExt cx="550248" cy="550248"/>
          </a:xfrm>
        </p:grpSpPr>
        <p:sp>
          <p:nvSpPr>
            <p:cNvPr id="13" name="Google Shape;117;p15">
              <a:extLst>
                <a:ext uri="{FF2B5EF4-FFF2-40B4-BE49-F238E27FC236}">
                  <a16:creationId xmlns:a16="http://schemas.microsoft.com/office/drawing/2014/main" id="{C3B8330E-5025-4B77-AFF5-539D82F27C13}"/>
                </a:ext>
              </a:extLst>
            </p:cNvPr>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8;p15">
              <a:extLst>
                <a:ext uri="{FF2B5EF4-FFF2-40B4-BE49-F238E27FC236}">
                  <a16:creationId xmlns:a16="http://schemas.microsoft.com/office/drawing/2014/main" id="{6ED8A1B1-D177-4444-84C7-40E537848D7A}"/>
                </a:ext>
              </a:extLst>
            </p:cNvPr>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dirty="0">
                  <a:solidFill>
                    <a:srgbClr val="FFFFFF"/>
                  </a:solidFill>
                  <a:latin typeface="Microsoft YaHei"/>
                  <a:ea typeface="Microsoft YaHei"/>
                  <a:cs typeface="Microsoft YaHei"/>
                  <a:sym typeface="Microsoft YaHei"/>
                </a:rPr>
                <a:t>01</a:t>
              </a:r>
              <a:endParaRPr sz="1800" dirty="0">
                <a:solidFill>
                  <a:schemeClr val="dk1"/>
                </a:solidFill>
                <a:latin typeface="Calibri"/>
                <a:ea typeface="Calibri"/>
                <a:cs typeface="Calibri"/>
                <a:sym typeface="Calibri"/>
              </a:endParaRPr>
            </a:p>
          </p:txBody>
        </p:sp>
      </p:grpSp>
      <p:sp>
        <p:nvSpPr>
          <p:cNvPr id="4" name="矩形 3">
            <a:extLst>
              <a:ext uri="{FF2B5EF4-FFF2-40B4-BE49-F238E27FC236}">
                <a16:creationId xmlns:a16="http://schemas.microsoft.com/office/drawing/2014/main" id="{A2FBBFD5-9FF7-43B6-95B7-662A05DBCB12}"/>
              </a:ext>
            </a:extLst>
          </p:cNvPr>
          <p:cNvSpPr/>
          <p:nvPr/>
        </p:nvSpPr>
        <p:spPr>
          <a:xfrm>
            <a:off x="1016114" y="1162092"/>
            <a:ext cx="971741" cy="523220"/>
          </a:xfrm>
          <a:prstGeom prst="rect">
            <a:avLst/>
          </a:prstGeom>
        </p:spPr>
        <p:txBody>
          <a:bodyPr wrap="none">
            <a:spAutoFit/>
          </a:bodyPr>
          <a:lstStyle/>
          <a:p>
            <a:r>
              <a:rPr lang="zh-CN" altLang="en-US" dirty="0"/>
              <a:t>Baseline</a:t>
            </a:r>
            <a:r>
              <a:rPr lang="en-US" altLang="zh-CN" dirty="0"/>
              <a:t>: </a:t>
            </a:r>
          </a:p>
          <a:p>
            <a:endParaRPr lang="zh-CN" altLang="en-US" dirty="0"/>
          </a:p>
        </p:txBody>
      </p:sp>
      <p:pic>
        <p:nvPicPr>
          <p:cNvPr id="15" name="图片 14">
            <a:extLst>
              <a:ext uri="{FF2B5EF4-FFF2-40B4-BE49-F238E27FC236}">
                <a16:creationId xmlns:a16="http://schemas.microsoft.com/office/drawing/2014/main" id="{1155E073-9D8B-45C7-BB63-20DC291A3BD3}"/>
              </a:ext>
            </a:extLst>
          </p:cNvPr>
          <p:cNvPicPr>
            <a:picLocks noChangeAspect="1"/>
          </p:cNvPicPr>
          <p:nvPr/>
        </p:nvPicPr>
        <p:blipFill>
          <a:blip r:embed="rId3"/>
          <a:stretch>
            <a:fillRect/>
          </a:stretch>
        </p:blipFill>
        <p:spPr>
          <a:xfrm>
            <a:off x="1016114" y="1423702"/>
            <a:ext cx="5514975" cy="781050"/>
          </a:xfrm>
          <a:prstGeom prst="rect">
            <a:avLst/>
          </a:prstGeom>
        </p:spPr>
      </p:pic>
      <p:pic>
        <p:nvPicPr>
          <p:cNvPr id="17" name="图片 16">
            <a:extLst>
              <a:ext uri="{FF2B5EF4-FFF2-40B4-BE49-F238E27FC236}">
                <a16:creationId xmlns:a16="http://schemas.microsoft.com/office/drawing/2014/main" id="{0645F529-5540-4041-A855-811F997EA0D7}"/>
              </a:ext>
            </a:extLst>
          </p:cNvPr>
          <p:cNvPicPr>
            <a:picLocks noChangeAspect="1"/>
          </p:cNvPicPr>
          <p:nvPr/>
        </p:nvPicPr>
        <p:blipFill>
          <a:blip r:embed="rId4"/>
          <a:stretch>
            <a:fillRect/>
          </a:stretch>
        </p:blipFill>
        <p:spPr>
          <a:xfrm>
            <a:off x="7151995" y="543393"/>
            <a:ext cx="3388891" cy="2541668"/>
          </a:xfrm>
          <a:prstGeom prst="rect">
            <a:avLst/>
          </a:prstGeom>
        </p:spPr>
      </p:pic>
      <p:sp>
        <p:nvSpPr>
          <p:cNvPr id="18" name="椭圆 17">
            <a:extLst>
              <a:ext uri="{FF2B5EF4-FFF2-40B4-BE49-F238E27FC236}">
                <a16:creationId xmlns:a16="http://schemas.microsoft.com/office/drawing/2014/main" id="{35F61156-399B-4EAA-B773-98EFCF3EFD19}"/>
              </a:ext>
            </a:extLst>
          </p:cNvPr>
          <p:cNvSpPr/>
          <p:nvPr/>
        </p:nvSpPr>
        <p:spPr>
          <a:xfrm>
            <a:off x="9023128" y="2100482"/>
            <a:ext cx="569605" cy="86147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69965F97-8E54-4AE1-9CFC-3075BA100D1B}"/>
              </a:ext>
            </a:extLst>
          </p:cNvPr>
          <p:cNvPicPr>
            <a:picLocks noChangeAspect="1"/>
          </p:cNvPicPr>
          <p:nvPr/>
        </p:nvPicPr>
        <p:blipFill>
          <a:blip r:embed="rId5"/>
          <a:stretch>
            <a:fillRect/>
          </a:stretch>
        </p:blipFill>
        <p:spPr>
          <a:xfrm>
            <a:off x="7151995" y="3530990"/>
            <a:ext cx="3388890" cy="2541668"/>
          </a:xfrm>
          <a:prstGeom prst="rect">
            <a:avLst/>
          </a:prstGeom>
        </p:spPr>
      </p:pic>
      <p:sp>
        <p:nvSpPr>
          <p:cNvPr id="21" name="椭圆 20">
            <a:extLst>
              <a:ext uri="{FF2B5EF4-FFF2-40B4-BE49-F238E27FC236}">
                <a16:creationId xmlns:a16="http://schemas.microsoft.com/office/drawing/2014/main" id="{9BE5E692-863C-4357-8D36-47EC2CBCFD5C}"/>
              </a:ext>
            </a:extLst>
          </p:cNvPr>
          <p:cNvSpPr/>
          <p:nvPr/>
        </p:nvSpPr>
        <p:spPr>
          <a:xfrm>
            <a:off x="9023127" y="5097533"/>
            <a:ext cx="569605" cy="86147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37000">
              <a:schemeClr val="accent1">
                <a:lumMod val="20000"/>
                <a:lumOff val="80000"/>
              </a:schemeClr>
            </a:gs>
            <a:gs pos="100000">
              <a:schemeClr val="accent1">
                <a:lumMod val="20000"/>
                <a:lumOff val="80000"/>
              </a:schemeClr>
            </a:gs>
          </a:gsLst>
          <a:lin ang="5400000" scaled="0"/>
        </a:gradFill>
        <a:effectLst/>
      </p:bgPr>
    </p:bg>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4785545-FFF0-4BF7-886A-CA1DA4F194F7}"/>
              </a:ext>
            </a:extLst>
          </p:cNvPr>
          <p:cNvSpPr txBox="1"/>
          <p:nvPr/>
        </p:nvSpPr>
        <p:spPr>
          <a:xfrm>
            <a:off x="1111072" y="363776"/>
            <a:ext cx="3579416" cy="530851"/>
          </a:xfrm>
          <a:prstGeom prst="rect">
            <a:avLst/>
          </a:prstGeom>
        </p:spPr>
        <p:txBody>
          <a:bodyPr lIns="127000" tIns="63500" rIns="127000" bIns="63500" rtlCol="0" anchor="t">
            <a:spAutoFit/>
          </a:bodyPr>
          <a:lstStyle/>
          <a:p>
            <a:pPr>
              <a:lnSpc>
                <a:spcPct val="116199"/>
              </a:lnSpc>
            </a:pPr>
            <a:r>
              <a:rPr lang="en-US" sz="2400" dirty="0"/>
              <a:t>Problems</a:t>
            </a:r>
          </a:p>
        </p:txBody>
      </p:sp>
      <p:sp>
        <p:nvSpPr>
          <p:cNvPr id="5" name="Freeform 2">
            <a:extLst>
              <a:ext uri="{FF2B5EF4-FFF2-40B4-BE49-F238E27FC236}">
                <a16:creationId xmlns:a16="http://schemas.microsoft.com/office/drawing/2014/main" id="{369EDE86-639D-4EBB-AD39-87F236A7D003}"/>
              </a:ext>
            </a:extLst>
          </p:cNvPr>
          <p:cNvSpPr/>
          <p:nvPr/>
        </p:nvSpPr>
        <p:spPr>
          <a:xfrm>
            <a:off x="1282700" y="953823"/>
            <a:ext cx="746390" cy="0"/>
          </a:xfrm>
          <a:custGeom>
            <a:avLst/>
            <a:gdLst/>
            <a:ahLst/>
            <a:cxnLst/>
            <a:rect l="l" t="t" r="r" b="b"/>
            <a:pathLst>
              <a:path w="746390">
                <a:moveTo>
                  <a:pt x="0" y="0"/>
                </a:moveTo>
                <a:lnTo>
                  <a:pt x="746390" y="0"/>
                </a:lnTo>
              </a:path>
            </a:pathLst>
          </a:custGeom>
          <a:solidFill>
            <a:srgbClr val="42464B"/>
          </a:solidFill>
          <a:ln w="19050">
            <a:solidFill>
              <a:srgbClr val="42464B"/>
            </a:solidFill>
            <a:prstDash val="solid"/>
          </a:ln>
        </p:spPr>
      </p:sp>
      <p:sp>
        <p:nvSpPr>
          <p:cNvPr id="9" name="文本框 8">
            <a:extLst>
              <a:ext uri="{FF2B5EF4-FFF2-40B4-BE49-F238E27FC236}">
                <a16:creationId xmlns:a16="http://schemas.microsoft.com/office/drawing/2014/main" id="{8AFBE38E-B4AE-4CAB-BAEB-49FA923B3D56}"/>
              </a:ext>
            </a:extLst>
          </p:cNvPr>
          <p:cNvSpPr txBox="1"/>
          <p:nvPr/>
        </p:nvSpPr>
        <p:spPr>
          <a:xfrm>
            <a:off x="757767" y="1110221"/>
            <a:ext cx="4114800" cy="400110"/>
          </a:xfrm>
          <a:prstGeom prst="rect">
            <a:avLst/>
          </a:prstGeom>
          <a:noFill/>
        </p:spPr>
        <p:txBody>
          <a:bodyPr wrap="square" rtlCol="0">
            <a:spAutoFit/>
          </a:bodyPr>
          <a:lstStyle/>
          <a:p>
            <a:r>
              <a:rPr kumimoji="1" lang="en-US" altLang="zh-CN" sz="2000" dirty="0"/>
              <a:t>A. The limitation of Data set</a:t>
            </a:r>
            <a:endParaRPr kumimoji="1" lang="zh-CN" altLang="en-US" sz="2000" dirty="0"/>
          </a:p>
        </p:txBody>
      </p:sp>
      <p:pic>
        <p:nvPicPr>
          <p:cNvPr id="10" name="图片 9">
            <a:extLst>
              <a:ext uri="{FF2B5EF4-FFF2-40B4-BE49-F238E27FC236}">
                <a16:creationId xmlns:a16="http://schemas.microsoft.com/office/drawing/2014/main" id="{262BD34B-5161-4F37-90FC-9FD0DD92E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212" y="1460500"/>
            <a:ext cx="7153088" cy="952500"/>
          </a:xfrm>
          <a:prstGeom prst="rect">
            <a:avLst/>
          </a:prstGeom>
        </p:spPr>
      </p:pic>
      <p:sp>
        <p:nvSpPr>
          <p:cNvPr id="11" name="文本框 10">
            <a:extLst>
              <a:ext uri="{FF2B5EF4-FFF2-40B4-BE49-F238E27FC236}">
                <a16:creationId xmlns:a16="http://schemas.microsoft.com/office/drawing/2014/main" id="{9D8DED9C-F88E-4F0F-AEAE-D1A248187530}"/>
              </a:ext>
            </a:extLst>
          </p:cNvPr>
          <p:cNvSpPr txBox="1"/>
          <p:nvPr/>
        </p:nvSpPr>
        <p:spPr>
          <a:xfrm>
            <a:off x="1130300" y="2413000"/>
            <a:ext cx="7381688" cy="523220"/>
          </a:xfrm>
          <a:prstGeom prst="rect">
            <a:avLst/>
          </a:prstGeom>
          <a:noFill/>
        </p:spPr>
        <p:txBody>
          <a:bodyPr wrap="square" rtlCol="0">
            <a:spAutoFit/>
          </a:bodyPr>
          <a:lstStyle/>
          <a:p>
            <a:r>
              <a:rPr kumimoji="1" lang="en-CA" altLang="zh-CN" dirty="0"/>
              <a:t>Test-data : ~600 images   only site 19 and 7. </a:t>
            </a:r>
          </a:p>
          <a:p>
            <a:r>
              <a:rPr kumimoji="1" lang="en-CA" altLang="zh-CN" dirty="0"/>
              <a:t>Train-data: ~4000 images    ~20 sites</a:t>
            </a:r>
            <a:endParaRPr kumimoji="1" lang="zh-CN" altLang="en-US" dirty="0"/>
          </a:p>
        </p:txBody>
      </p:sp>
      <p:sp>
        <p:nvSpPr>
          <p:cNvPr id="13" name="文本框 12">
            <a:extLst>
              <a:ext uri="{FF2B5EF4-FFF2-40B4-BE49-F238E27FC236}">
                <a16:creationId xmlns:a16="http://schemas.microsoft.com/office/drawing/2014/main" id="{D7EB38B3-981A-467B-8D0A-071EDAF36BEC}"/>
              </a:ext>
            </a:extLst>
          </p:cNvPr>
          <p:cNvSpPr txBox="1"/>
          <p:nvPr/>
        </p:nvSpPr>
        <p:spPr>
          <a:xfrm>
            <a:off x="757767" y="3510578"/>
            <a:ext cx="2971800" cy="369332"/>
          </a:xfrm>
          <a:prstGeom prst="rect">
            <a:avLst/>
          </a:prstGeom>
          <a:noFill/>
        </p:spPr>
        <p:txBody>
          <a:bodyPr wrap="square" rtlCol="0">
            <a:spAutoFit/>
          </a:bodyPr>
          <a:lstStyle/>
          <a:p>
            <a:r>
              <a:rPr kumimoji="1" lang="en-US" altLang="zh-CN" sz="1800" dirty="0"/>
              <a:t>B. Expect Problem</a:t>
            </a:r>
            <a:endParaRPr kumimoji="1" lang="zh-CN" altLang="en-US" sz="1800" dirty="0"/>
          </a:p>
        </p:txBody>
      </p:sp>
      <p:sp>
        <p:nvSpPr>
          <p:cNvPr id="14" name="文本框 13">
            <a:extLst>
              <a:ext uri="{FF2B5EF4-FFF2-40B4-BE49-F238E27FC236}">
                <a16:creationId xmlns:a16="http://schemas.microsoft.com/office/drawing/2014/main" id="{539AEE52-5B5C-4B4D-8A78-53BAEA285F7A}"/>
              </a:ext>
            </a:extLst>
          </p:cNvPr>
          <p:cNvSpPr txBox="1"/>
          <p:nvPr/>
        </p:nvSpPr>
        <p:spPr>
          <a:xfrm>
            <a:off x="1030824" y="4013200"/>
            <a:ext cx="6881276" cy="1600438"/>
          </a:xfrm>
          <a:prstGeom prst="rect">
            <a:avLst/>
          </a:prstGeom>
          <a:noFill/>
        </p:spPr>
        <p:txBody>
          <a:bodyPr wrap="square" rtlCol="0">
            <a:spAutoFit/>
          </a:bodyPr>
          <a:lstStyle/>
          <a:p>
            <a:endParaRPr kumimoji="1" lang="en-CA" altLang="zh-CN" dirty="0"/>
          </a:p>
          <a:p>
            <a:pPr marL="342900" indent="-342900">
              <a:buAutoNum type="arabicParenR"/>
            </a:pPr>
            <a:r>
              <a:rPr kumimoji="1" lang="en-CA" altLang="zh-CN" dirty="0"/>
              <a:t>Day vs Night: The daytime images are total different with night-time images, and we also try to train image from daytime and test night time images, the result show in the report (extreme special cases)</a:t>
            </a:r>
          </a:p>
          <a:p>
            <a:pPr marL="342900" indent="-342900">
              <a:buAutoNum type="arabicParenR"/>
            </a:pPr>
            <a:endParaRPr kumimoji="1" lang="en-CA" altLang="zh-CN" dirty="0"/>
          </a:p>
          <a:p>
            <a:pPr marL="342900" indent="-342900">
              <a:buFont typeface="Arial"/>
              <a:buAutoNum type="arabicParenR"/>
            </a:pPr>
            <a:r>
              <a:rPr kumimoji="1" lang="en-CA" altLang="zh-CN" dirty="0"/>
              <a:t>3-movement images captured: those images will have special name M = move, we just need to delete 2 of them, then train and test.</a:t>
            </a:r>
          </a:p>
        </p:txBody>
      </p:sp>
      <p:grpSp>
        <p:nvGrpSpPr>
          <p:cNvPr id="18" name="Google Shape;141;p17">
            <a:extLst>
              <a:ext uri="{FF2B5EF4-FFF2-40B4-BE49-F238E27FC236}">
                <a16:creationId xmlns:a16="http://schemas.microsoft.com/office/drawing/2014/main" id="{6E85093E-5904-4FB4-B4BB-95B5B18594E3}"/>
              </a:ext>
            </a:extLst>
          </p:cNvPr>
          <p:cNvGrpSpPr/>
          <p:nvPr/>
        </p:nvGrpSpPr>
        <p:grpSpPr>
          <a:xfrm>
            <a:off x="520700" y="403575"/>
            <a:ext cx="550248" cy="550248"/>
            <a:chOff x="520700" y="719752"/>
            <a:chExt cx="550248" cy="550248"/>
          </a:xfrm>
        </p:grpSpPr>
        <p:sp>
          <p:nvSpPr>
            <p:cNvPr id="19" name="Google Shape;142;p17">
              <a:extLst>
                <a:ext uri="{FF2B5EF4-FFF2-40B4-BE49-F238E27FC236}">
                  <a16:creationId xmlns:a16="http://schemas.microsoft.com/office/drawing/2014/main" id="{177A768B-B107-4657-B3A0-5300D4D6A8B5}"/>
                </a:ext>
              </a:extLst>
            </p:cNvPr>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43;p17">
              <a:extLst>
                <a:ext uri="{FF2B5EF4-FFF2-40B4-BE49-F238E27FC236}">
                  <a16:creationId xmlns:a16="http://schemas.microsoft.com/office/drawing/2014/main" id="{DDF40564-244D-497E-AB29-DBA1C30F51C7}"/>
                </a:ext>
              </a:extLst>
            </p:cNvPr>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FFFF"/>
                  </a:solidFill>
                  <a:latin typeface="Microsoft YaHei"/>
                  <a:ea typeface="Microsoft YaHei"/>
                  <a:cs typeface="Microsoft YaHei"/>
                  <a:sym typeface="Microsoft YaHei"/>
                </a:rPr>
                <a:t>02</a:t>
              </a:r>
              <a:endParaRPr sz="1800" dirty="0">
                <a:solidFill>
                  <a:schemeClr val="dk1"/>
                </a:solidFill>
                <a:latin typeface="Calibri"/>
                <a:ea typeface="Calibri"/>
                <a:cs typeface="Calibri"/>
                <a:sym typeface="Calibri"/>
              </a:endParaRPr>
            </a:p>
          </p:txBody>
        </p:sp>
      </p:grpSp>
      <p:pic>
        <p:nvPicPr>
          <p:cNvPr id="22" name="图片 21">
            <a:extLst>
              <a:ext uri="{FF2B5EF4-FFF2-40B4-BE49-F238E27FC236}">
                <a16:creationId xmlns:a16="http://schemas.microsoft.com/office/drawing/2014/main" id="{3DE7A2F7-13A8-44CD-B88D-19E8C604D39C}"/>
              </a:ext>
            </a:extLst>
          </p:cNvPr>
          <p:cNvPicPr>
            <a:picLocks noChangeAspect="1"/>
          </p:cNvPicPr>
          <p:nvPr/>
        </p:nvPicPr>
        <p:blipFill rotWithShape="1">
          <a:blip r:embed="rId4"/>
          <a:srcRect t="65614" r="57481"/>
          <a:stretch/>
        </p:blipFill>
        <p:spPr>
          <a:xfrm>
            <a:off x="8751163" y="792575"/>
            <a:ext cx="2373288" cy="1335850"/>
          </a:xfrm>
          <a:prstGeom prst="rect">
            <a:avLst/>
          </a:prstGeom>
        </p:spPr>
      </p:pic>
      <p:pic>
        <p:nvPicPr>
          <p:cNvPr id="24" name="图片 23">
            <a:extLst>
              <a:ext uri="{FF2B5EF4-FFF2-40B4-BE49-F238E27FC236}">
                <a16:creationId xmlns:a16="http://schemas.microsoft.com/office/drawing/2014/main" id="{8EB51DB6-9528-4729-B488-9BE03C22DF77}"/>
              </a:ext>
            </a:extLst>
          </p:cNvPr>
          <p:cNvPicPr>
            <a:picLocks noChangeAspect="1"/>
          </p:cNvPicPr>
          <p:nvPr/>
        </p:nvPicPr>
        <p:blipFill>
          <a:blip r:embed="rId5"/>
          <a:stretch>
            <a:fillRect/>
          </a:stretch>
        </p:blipFill>
        <p:spPr>
          <a:xfrm>
            <a:off x="8769349" y="2599726"/>
            <a:ext cx="2355101" cy="1336679"/>
          </a:xfrm>
          <a:prstGeom prst="rect">
            <a:avLst/>
          </a:prstGeom>
        </p:spPr>
      </p:pic>
      <p:pic>
        <p:nvPicPr>
          <p:cNvPr id="26" name="图片 25">
            <a:extLst>
              <a:ext uri="{FF2B5EF4-FFF2-40B4-BE49-F238E27FC236}">
                <a16:creationId xmlns:a16="http://schemas.microsoft.com/office/drawing/2014/main" id="{1CCC54CC-4699-4D1A-8D28-2F9D53FDA64A}"/>
              </a:ext>
            </a:extLst>
          </p:cNvPr>
          <p:cNvPicPr>
            <a:picLocks noChangeAspect="1"/>
          </p:cNvPicPr>
          <p:nvPr/>
        </p:nvPicPr>
        <p:blipFill>
          <a:blip r:embed="rId6"/>
          <a:stretch>
            <a:fillRect/>
          </a:stretch>
        </p:blipFill>
        <p:spPr>
          <a:xfrm>
            <a:off x="8405840" y="5078671"/>
            <a:ext cx="2600828" cy="811966"/>
          </a:xfrm>
          <a:prstGeom prst="rect">
            <a:avLst/>
          </a:prstGeom>
        </p:spPr>
      </p:pic>
    </p:spTree>
    <p:extLst>
      <p:ext uri="{BB962C8B-B14F-4D97-AF65-F5344CB8AC3E}">
        <p14:creationId xmlns:p14="http://schemas.microsoft.com/office/powerpoint/2010/main" val="578185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60000"/>
                <a:lumOff val="40000"/>
              </a:schemeClr>
            </a:gs>
            <a:gs pos="0">
              <a:schemeClr val="accent1">
                <a:lumMod val="20000"/>
                <a:lumOff val="80000"/>
              </a:schemeClr>
            </a:gs>
            <a:gs pos="62000">
              <a:schemeClr val="accent1">
                <a:lumMod val="20000"/>
                <a:lumOff val="80000"/>
              </a:schemeClr>
            </a:gs>
          </a:gsLst>
          <a:lin ang="5400000" scaled="0"/>
        </a:gradFill>
        <a:effectLst/>
      </p:bgPr>
    </p:bg>
    <p:spTree>
      <p:nvGrpSpPr>
        <p:cNvPr id="1" name="Shape 138"/>
        <p:cNvGrpSpPr/>
        <p:nvPr/>
      </p:nvGrpSpPr>
      <p:grpSpPr>
        <a:xfrm>
          <a:off x="0" y="0"/>
          <a:ext cx="0" cy="0"/>
          <a:chOff x="0" y="0"/>
          <a:chExt cx="0" cy="0"/>
        </a:xfrm>
      </p:grpSpPr>
      <p:sp>
        <p:nvSpPr>
          <p:cNvPr id="139" name="Google Shape;139;p17"/>
          <p:cNvSpPr txBox="1"/>
          <p:nvPr/>
        </p:nvSpPr>
        <p:spPr>
          <a:xfrm>
            <a:off x="759374" y="1323888"/>
            <a:ext cx="4383491" cy="1256830"/>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3700" kern="1200" dirty="0">
                <a:solidFill>
                  <a:schemeClr val="bg1"/>
                </a:solidFill>
                <a:latin typeface="+mj-lt"/>
                <a:ea typeface="+mj-ea"/>
                <a:cs typeface="+mj-cs"/>
                <a:sym typeface="Microsoft YaHei"/>
              </a:rPr>
              <a:t>Image preprocessing</a:t>
            </a:r>
            <a:endParaRPr lang="en-US" sz="3700" kern="1200" dirty="0">
              <a:solidFill>
                <a:schemeClr val="bg1"/>
              </a:solidFill>
              <a:latin typeface="+mj-lt"/>
              <a:ea typeface="+mj-ea"/>
              <a:cs typeface="+mj-cs"/>
              <a:sym typeface="Calibri"/>
            </a:endParaRPr>
          </a:p>
        </p:txBody>
      </p:sp>
      <p:sp>
        <p:nvSpPr>
          <p:cNvPr id="85" name="Oval 84">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229" y="186889"/>
            <a:ext cx="1915573" cy="1916041"/>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图片 9">
            <a:extLst>
              <a:ext uri="{FF2B5EF4-FFF2-40B4-BE49-F238E27FC236}">
                <a16:creationId xmlns:a16="http://schemas.microsoft.com/office/drawing/2014/main" id="{BDF983BF-4788-4D75-8BBA-702FED6DA240}"/>
              </a:ext>
            </a:extLst>
          </p:cNvPr>
          <p:cNvPicPr>
            <a:picLocks noChangeAspect="1"/>
          </p:cNvPicPr>
          <p:nvPr/>
        </p:nvPicPr>
        <p:blipFill rotWithShape="1">
          <a:blip r:embed="rId3"/>
          <a:srcRect l="22811" r="2201" b="-8"/>
          <a:stretch/>
        </p:blipFill>
        <p:spPr>
          <a:xfrm>
            <a:off x="5384249" y="342947"/>
            <a:ext cx="1603533" cy="1603925"/>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44" name="Google Shape;144;p17"/>
          <p:cNvSpPr txBox="1"/>
          <p:nvPr/>
        </p:nvSpPr>
        <p:spPr>
          <a:xfrm>
            <a:off x="763587" y="2723064"/>
            <a:ext cx="4320897" cy="3016708"/>
          </a:xfrm>
          <a:prstGeom prst="rect">
            <a:avLst/>
          </a:prstGeom>
        </p:spPr>
        <p:txBody>
          <a:bodyPr spcFirstLastPara="1" vert="horz" lIns="91440" tIns="45720" rIns="91440" bIns="45720" rtlCol="0" anchor="t" anchorCtr="0">
            <a:normAutofit/>
          </a:bodyPr>
          <a:lstStyle/>
          <a:p>
            <a:pPr marL="0" lvl="0" indent="-228600">
              <a:lnSpc>
                <a:spcPct val="90000"/>
              </a:lnSpc>
              <a:spcBef>
                <a:spcPts val="0"/>
              </a:spcBef>
              <a:spcAft>
                <a:spcPts val="600"/>
              </a:spcAft>
              <a:buFont typeface="Arial" panose="020B0604020202020204" pitchFamily="34" charset="0"/>
              <a:buChar char="•"/>
            </a:pPr>
            <a:r>
              <a:rPr lang="en-US" sz="1700" kern="1200" dirty="0">
                <a:solidFill>
                  <a:schemeClr val="bg1"/>
                </a:solidFill>
                <a:latin typeface="+mn-lt"/>
                <a:ea typeface="+mn-ea"/>
                <a:cs typeface="+mn-cs"/>
                <a:sym typeface="Calibri"/>
              </a:rPr>
              <a:t>Since the original image size is 2048x1536, it is too large to be handled.</a:t>
            </a:r>
          </a:p>
          <a:p>
            <a:pPr marL="0" lvl="0" indent="-228600">
              <a:lnSpc>
                <a:spcPct val="90000"/>
              </a:lnSpc>
              <a:spcBef>
                <a:spcPts val="0"/>
              </a:spcBef>
              <a:spcAft>
                <a:spcPts val="600"/>
              </a:spcAft>
              <a:buFont typeface="Arial" panose="020B0604020202020204" pitchFamily="34" charset="0"/>
              <a:buChar char="•"/>
            </a:pPr>
            <a:endParaRPr lang="en-US" sz="1700" kern="1200" dirty="0">
              <a:solidFill>
                <a:schemeClr val="bg1"/>
              </a:solidFill>
              <a:latin typeface="+mn-lt"/>
              <a:ea typeface="+mn-ea"/>
              <a:cs typeface="+mn-cs"/>
              <a:sym typeface="Calibri"/>
            </a:endParaRPr>
          </a:p>
          <a:p>
            <a:pPr marL="0" lvl="0" indent="-228600">
              <a:lnSpc>
                <a:spcPct val="90000"/>
              </a:lnSpc>
              <a:spcBef>
                <a:spcPts val="0"/>
              </a:spcBef>
              <a:spcAft>
                <a:spcPts val="600"/>
              </a:spcAft>
              <a:buFont typeface="Arial" panose="020B0604020202020204" pitchFamily="34" charset="0"/>
              <a:buChar char="•"/>
            </a:pPr>
            <a:r>
              <a:rPr lang="en-US" sz="1700" kern="1200" dirty="0">
                <a:solidFill>
                  <a:schemeClr val="bg1"/>
                </a:solidFill>
                <a:latin typeface="+mn-lt"/>
                <a:ea typeface="+mn-ea"/>
                <a:cs typeface="+mn-cs"/>
                <a:sym typeface="Calibri"/>
              </a:rPr>
              <a:t>We down scale the size of them to 400x300.</a:t>
            </a:r>
          </a:p>
          <a:p>
            <a:pPr marL="0" lvl="0" indent="-228600">
              <a:lnSpc>
                <a:spcPct val="90000"/>
              </a:lnSpc>
              <a:spcBef>
                <a:spcPts val="0"/>
              </a:spcBef>
              <a:spcAft>
                <a:spcPts val="600"/>
              </a:spcAft>
              <a:buFont typeface="Arial" panose="020B0604020202020204" pitchFamily="34" charset="0"/>
              <a:buChar char="•"/>
            </a:pPr>
            <a:endParaRPr lang="en-US" altLang="zh-CN" sz="1700" kern="1200" dirty="0">
              <a:solidFill>
                <a:schemeClr val="bg1"/>
              </a:solidFill>
              <a:latin typeface="+mn-lt"/>
              <a:ea typeface="+mn-ea"/>
              <a:cs typeface="+mn-cs"/>
              <a:sym typeface="Calibri"/>
            </a:endParaRPr>
          </a:p>
          <a:p>
            <a:pPr marL="0" lvl="0" indent="-228600">
              <a:lnSpc>
                <a:spcPct val="90000"/>
              </a:lnSpc>
              <a:spcBef>
                <a:spcPts val="0"/>
              </a:spcBef>
              <a:spcAft>
                <a:spcPts val="600"/>
              </a:spcAft>
              <a:buFont typeface="Arial" panose="020B0604020202020204" pitchFamily="34" charset="0"/>
              <a:buChar char="•"/>
            </a:pPr>
            <a:r>
              <a:rPr lang="en-US" altLang="zh-CN" sz="1700" kern="1200" dirty="0">
                <a:solidFill>
                  <a:schemeClr val="bg1"/>
                </a:solidFill>
                <a:latin typeface="+mn-lt"/>
                <a:ea typeface="+mn-ea"/>
                <a:cs typeface="+mn-cs"/>
                <a:sym typeface="Calibri"/>
              </a:rPr>
              <a:t>Also, we tried grayscale images  for traditional Machine Learning (KNN and SVM) </a:t>
            </a:r>
            <a:endParaRPr lang="en-US" sz="1700" kern="1200" dirty="0">
              <a:solidFill>
                <a:schemeClr val="bg1"/>
              </a:solidFill>
              <a:latin typeface="+mn-lt"/>
              <a:ea typeface="+mn-ea"/>
              <a:cs typeface="+mn-cs"/>
              <a:sym typeface="Calibri"/>
            </a:endParaRPr>
          </a:p>
          <a:p>
            <a:pPr marL="0" lvl="0" indent="-228600">
              <a:lnSpc>
                <a:spcPct val="90000"/>
              </a:lnSpc>
              <a:spcBef>
                <a:spcPts val="0"/>
              </a:spcBef>
              <a:spcAft>
                <a:spcPts val="600"/>
              </a:spcAft>
              <a:buFont typeface="Arial" panose="020B0604020202020204" pitchFamily="34" charset="0"/>
              <a:buChar char="•"/>
            </a:pPr>
            <a:endParaRPr lang="en-US" sz="1700" kern="1200" dirty="0">
              <a:solidFill>
                <a:schemeClr val="bg1"/>
              </a:solidFill>
              <a:latin typeface="+mn-lt"/>
              <a:ea typeface="+mn-ea"/>
              <a:cs typeface="+mn-cs"/>
              <a:sym typeface="Calibri"/>
            </a:endParaRPr>
          </a:p>
          <a:p>
            <a:pPr marL="0" lvl="0" indent="-228600">
              <a:lnSpc>
                <a:spcPct val="90000"/>
              </a:lnSpc>
              <a:spcBef>
                <a:spcPts val="0"/>
              </a:spcBef>
              <a:spcAft>
                <a:spcPts val="600"/>
              </a:spcAft>
              <a:buFont typeface="Arial" panose="020B0604020202020204" pitchFamily="34" charset="0"/>
              <a:buChar char="•"/>
            </a:pPr>
            <a:endParaRPr lang="en-US" sz="1700" kern="1200" dirty="0">
              <a:solidFill>
                <a:schemeClr val="bg1"/>
              </a:solidFill>
              <a:latin typeface="+mn-lt"/>
              <a:ea typeface="+mn-ea"/>
              <a:cs typeface="+mn-cs"/>
              <a:sym typeface="Calibri"/>
            </a:endParaRPr>
          </a:p>
          <a:p>
            <a:pPr marL="0" lvl="0" indent="-228600">
              <a:lnSpc>
                <a:spcPct val="90000"/>
              </a:lnSpc>
              <a:spcBef>
                <a:spcPts val="0"/>
              </a:spcBef>
              <a:spcAft>
                <a:spcPts val="600"/>
              </a:spcAft>
              <a:buFont typeface="Arial" panose="020B0604020202020204" pitchFamily="34" charset="0"/>
              <a:buChar char="•"/>
            </a:pPr>
            <a:endParaRPr lang="en-US" sz="1700" kern="1200" dirty="0">
              <a:solidFill>
                <a:schemeClr val="bg1"/>
              </a:solidFill>
              <a:latin typeface="+mn-lt"/>
              <a:ea typeface="+mn-ea"/>
              <a:cs typeface="+mn-cs"/>
              <a:sym typeface="Calibri"/>
            </a:endParaRPr>
          </a:p>
          <a:p>
            <a:pPr marL="0" lvl="0" indent="-228600">
              <a:lnSpc>
                <a:spcPct val="90000"/>
              </a:lnSpc>
              <a:spcBef>
                <a:spcPts val="0"/>
              </a:spcBef>
              <a:spcAft>
                <a:spcPts val="600"/>
              </a:spcAft>
              <a:buFont typeface="Arial" panose="020B0604020202020204" pitchFamily="34" charset="0"/>
              <a:buChar char="•"/>
            </a:pPr>
            <a:endParaRPr lang="en-US" sz="1700" kern="1200" dirty="0">
              <a:solidFill>
                <a:schemeClr val="bg1"/>
              </a:solidFill>
              <a:latin typeface="+mn-lt"/>
              <a:ea typeface="+mn-ea"/>
              <a:cs typeface="+mn-cs"/>
              <a:sym typeface="Calibri"/>
            </a:endParaRPr>
          </a:p>
        </p:txBody>
      </p:sp>
      <p:sp>
        <p:nvSpPr>
          <p:cNvPr id="87" name="Freeform: Shape 86">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2279" y="0"/>
            <a:ext cx="3864721" cy="3266618"/>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8156" y="2424954"/>
            <a:ext cx="2912364" cy="2913075"/>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图片 7">
            <a:extLst>
              <a:ext uri="{FF2B5EF4-FFF2-40B4-BE49-F238E27FC236}">
                <a16:creationId xmlns:a16="http://schemas.microsoft.com/office/drawing/2014/main" id="{0C1F1A77-157B-4592-A069-F6EB8275D1F3}"/>
              </a:ext>
            </a:extLst>
          </p:cNvPr>
          <p:cNvPicPr>
            <a:picLocks noChangeAspect="1"/>
          </p:cNvPicPr>
          <p:nvPr/>
        </p:nvPicPr>
        <p:blipFill rotWithShape="1">
          <a:blip r:embed="rId4"/>
          <a:srcRect l="22470" r="2549" b="2"/>
          <a:stretch/>
        </p:blipFill>
        <p:spPr>
          <a:xfrm>
            <a:off x="5534176" y="2581011"/>
            <a:ext cx="2600325" cy="260096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3" name="图片 2">
            <a:extLst>
              <a:ext uri="{FF2B5EF4-FFF2-40B4-BE49-F238E27FC236}">
                <a16:creationId xmlns:a16="http://schemas.microsoft.com/office/drawing/2014/main" id="{36350225-0E78-4D63-B327-83EB8E6F9B0C}"/>
              </a:ext>
            </a:extLst>
          </p:cNvPr>
          <p:cNvPicPr>
            <a:picLocks noChangeAspect="1"/>
          </p:cNvPicPr>
          <p:nvPr/>
        </p:nvPicPr>
        <p:blipFill rotWithShape="1">
          <a:blip r:embed="rId5"/>
          <a:srcRect l="10582" r="-4" b="-4"/>
          <a:stretch/>
        </p:blipFill>
        <p:spPr>
          <a:xfrm>
            <a:off x="7847445" y="1"/>
            <a:ext cx="3709555" cy="3111414"/>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91" name="Freeform: Shape 9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7517" y="3761140"/>
            <a:ext cx="3166002" cy="2741260"/>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图片 4">
            <a:extLst>
              <a:ext uri="{FF2B5EF4-FFF2-40B4-BE49-F238E27FC236}">
                <a16:creationId xmlns:a16="http://schemas.microsoft.com/office/drawing/2014/main" id="{FACE665B-212C-4CA8-89C5-F7B11FC802E2}"/>
              </a:ext>
            </a:extLst>
          </p:cNvPr>
          <p:cNvPicPr>
            <a:picLocks noChangeAspect="1"/>
          </p:cNvPicPr>
          <p:nvPr/>
        </p:nvPicPr>
        <p:blipFill rotWithShape="1">
          <a:blip r:embed="rId6"/>
          <a:srcRect l="4061" r="8514" b="1"/>
          <a:stretch/>
        </p:blipFill>
        <p:spPr>
          <a:xfrm>
            <a:off x="8540175" y="3917317"/>
            <a:ext cx="3013344" cy="2585083"/>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grpSp>
        <p:nvGrpSpPr>
          <p:cNvPr id="141" name="Google Shape;141;p17"/>
          <p:cNvGrpSpPr/>
          <p:nvPr/>
        </p:nvGrpSpPr>
        <p:grpSpPr>
          <a:xfrm>
            <a:off x="520700" y="403575"/>
            <a:ext cx="550248" cy="550248"/>
            <a:chOff x="520700" y="719752"/>
            <a:chExt cx="550248" cy="550248"/>
          </a:xfrm>
        </p:grpSpPr>
        <p:sp>
          <p:nvSpPr>
            <p:cNvPr id="142" name="Google Shape;142;p17"/>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7"/>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FFFF"/>
                  </a:solidFill>
                  <a:latin typeface="Microsoft YaHei"/>
                  <a:ea typeface="Microsoft YaHei"/>
                  <a:cs typeface="Microsoft YaHei"/>
                  <a:sym typeface="Microsoft YaHei"/>
                </a:rPr>
                <a:t>02</a:t>
              </a:r>
              <a:endParaRPr sz="1800" dirty="0">
                <a:solidFill>
                  <a:schemeClr val="dk1"/>
                </a:solidFill>
                <a:latin typeface="Calibri"/>
                <a:ea typeface="Calibri"/>
                <a:cs typeface="Calibri"/>
                <a:sym typeface="Calibri"/>
              </a:endParaRPr>
            </a:p>
          </p:txBody>
        </p:sp>
      </p:grpSp>
      <p:sp>
        <p:nvSpPr>
          <p:cNvPr id="2" name="箭头: 右 1">
            <a:extLst>
              <a:ext uri="{FF2B5EF4-FFF2-40B4-BE49-F238E27FC236}">
                <a16:creationId xmlns:a16="http://schemas.microsoft.com/office/drawing/2014/main" id="{5B80B096-CAF5-4B81-BA63-A7AF97D51C18}"/>
              </a:ext>
            </a:extLst>
          </p:cNvPr>
          <p:cNvSpPr/>
          <p:nvPr/>
        </p:nvSpPr>
        <p:spPr>
          <a:xfrm rot="16395726">
            <a:off x="9473539" y="3303031"/>
            <a:ext cx="717526" cy="48463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3">
            <a:extLst>
              <a:ext uri="{FF2B5EF4-FFF2-40B4-BE49-F238E27FC236}">
                <a16:creationId xmlns:a16="http://schemas.microsoft.com/office/drawing/2014/main" id="{9695A5BD-EADB-45DE-B7E7-761357D3A66F}"/>
              </a:ext>
            </a:extLst>
          </p:cNvPr>
          <p:cNvSpPr/>
          <p:nvPr/>
        </p:nvSpPr>
        <p:spPr>
          <a:xfrm rot="16018890">
            <a:off x="5215074" y="2182636"/>
            <a:ext cx="978408" cy="48463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39000">
              <a:srgbClr val="FDE9D8"/>
            </a:gs>
            <a:gs pos="100000">
              <a:srgbClr val="FDE9D8"/>
            </a:gs>
          </a:gsLst>
          <a:lin ang="5400000" scaled="0"/>
        </a:gradFill>
        <a:effectLst/>
      </p:bgPr>
    </p:bg>
    <p:spTree>
      <p:nvGrpSpPr>
        <p:cNvPr id="1" name="Shape 148"/>
        <p:cNvGrpSpPr/>
        <p:nvPr/>
      </p:nvGrpSpPr>
      <p:grpSpPr>
        <a:xfrm>
          <a:off x="0" y="0"/>
          <a:ext cx="0" cy="0"/>
          <a:chOff x="0" y="0"/>
          <a:chExt cx="0" cy="0"/>
        </a:xfrm>
      </p:grpSpPr>
      <p:sp>
        <p:nvSpPr>
          <p:cNvPr id="149" name="Google Shape;149;p18"/>
          <p:cNvSpPr/>
          <p:nvPr/>
        </p:nvSpPr>
        <p:spPr>
          <a:xfrm rot="10800000" flipH="1">
            <a:off x="5168900" y="1529996"/>
            <a:ext cx="1219200" cy="45719"/>
          </a:xfrm>
          <a:custGeom>
            <a:avLst/>
            <a:gdLst/>
            <a:ahLst/>
            <a:cxnLst/>
            <a:rect l="l" t="t" r="r" b="b"/>
            <a:pathLst>
              <a:path w="626004" h="120000" extrusionOk="0">
                <a:moveTo>
                  <a:pt x="0" y="0"/>
                </a:moveTo>
                <a:lnTo>
                  <a:pt x="626004" y="0"/>
                </a:lnTo>
              </a:path>
            </a:pathLst>
          </a:custGeom>
          <a:solidFill>
            <a:srgbClr val="42464B"/>
          </a:solidFill>
          <a:ln w="19050" cap="flat" cmpd="sng">
            <a:solidFill>
              <a:srgbClr val="42464B"/>
            </a:solidFill>
            <a:prstDash val="solid"/>
            <a:round/>
            <a:headEnd type="none" w="sm" len="sm"/>
            <a:tailEnd type="none" w="sm" len="sm"/>
          </a:ln>
        </p:spPr>
      </p:sp>
      <p:sp>
        <p:nvSpPr>
          <p:cNvPr id="150" name="Google Shape;150;p18"/>
          <p:cNvSpPr/>
          <p:nvPr/>
        </p:nvSpPr>
        <p:spPr>
          <a:xfrm>
            <a:off x="5775935" y="4718862"/>
            <a:ext cx="0" cy="1886038"/>
          </a:xfrm>
          <a:custGeom>
            <a:avLst/>
            <a:gdLst/>
            <a:ahLst/>
            <a:cxnLst/>
            <a:rect l="l" t="t" r="r" b="b"/>
            <a:pathLst>
              <a:path w="120000" h="1886038" extrusionOk="0">
                <a:moveTo>
                  <a:pt x="0" y="0"/>
                </a:moveTo>
                <a:lnTo>
                  <a:pt x="0" y="1886039"/>
                </a:lnTo>
              </a:path>
            </a:pathLst>
          </a:custGeom>
          <a:solidFill>
            <a:srgbClr val="42464B"/>
          </a:solidFill>
          <a:ln w="9525" cap="flat" cmpd="sng">
            <a:solidFill>
              <a:srgbClr val="42464B"/>
            </a:solidFill>
            <a:prstDash val="solid"/>
            <a:round/>
            <a:headEnd type="none" w="sm" len="sm"/>
            <a:tailEnd type="none" w="sm" len="sm"/>
          </a:ln>
        </p:spPr>
      </p:sp>
      <p:sp>
        <p:nvSpPr>
          <p:cNvPr id="151" name="Google Shape;151;p18"/>
          <p:cNvSpPr/>
          <p:nvPr/>
        </p:nvSpPr>
        <p:spPr>
          <a:xfrm>
            <a:off x="5711734" y="4600946"/>
            <a:ext cx="128411" cy="128411"/>
          </a:xfrm>
          <a:custGeom>
            <a:avLst/>
            <a:gdLst/>
            <a:ahLst/>
            <a:cxnLst/>
            <a:rect l="l" t="t" r="r" b="b"/>
            <a:pathLst>
              <a:path w="128411" h="128411" extrusionOk="0">
                <a:moveTo>
                  <a:pt x="128411" y="64206"/>
                </a:moveTo>
                <a:cubicBezTo>
                  <a:pt x="128411" y="99666"/>
                  <a:pt x="99666" y="128411"/>
                  <a:pt x="64205" y="128411"/>
                </a:cubicBezTo>
                <a:cubicBezTo>
                  <a:pt x="28745" y="128411"/>
                  <a:pt x="0" y="99666"/>
                  <a:pt x="0" y="64206"/>
                </a:cubicBezTo>
                <a:cubicBezTo>
                  <a:pt x="0" y="28746"/>
                  <a:pt x="28745" y="0"/>
                  <a:pt x="64205" y="0"/>
                </a:cubicBezTo>
                <a:cubicBezTo>
                  <a:pt x="99666" y="0"/>
                  <a:pt x="128411" y="28746"/>
                  <a:pt x="128411" y="64206"/>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txBox="1"/>
          <p:nvPr/>
        </p:nvSpPr>
        <p:spPr>
          <a:xfrm>
            <a:off x="1924361" y="1081868"/>
            <a:ext cx="7703100" cy="462300"/>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2000" b="1" u="none">
                <a:solidFill>
                  <a:srgbClr val="363636"/>
                </a:solidFill>
                <a:latin typeface="Microsoft YaHei"/>
                <a:ea typeface="Microsoft YaHei"/>
                <a:cs typeface="Microsoft YaHei"/>
                <a:sym typeface="Microsoft YaHei"/>
              </a:rPr>
              <a:t>SVM</a:t>
            </a:r>
            <a:endParaRPr sz="2000" b="1">
              <a:solidFill>
                <a:srgbClr val="363636"/>
              </a:solidFill>
              <a:latin typeface="Calibri"/>
              <a:ea typeface="Calibri"/>
              <a:cs typeface="Calibri"/>
              <a:sym typeface="Calibri"/>
            </a:endParaRPr>
          </a:p>
        </p:txBody>
      </p:sp>
      <p:sp>
        <p:nvSpPr>
          <p:cNvPr id="153" name="Google Shape;153;p18"/>
          <p:cNvSpPr txBox="1"/>
          <p:nvPr/>
        </p:nvSpPr>
        <p:spPr>
          <a:xfrm>
            <a:off x="3369469" y="393045"/>
            <a:ext cx="4812931" cy="562462"/>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2600" b="1" u="none">
                <a:solidFill>
                  <a:srgbClr val="363636"/>
                </a:solidFill>
                <a:latin typeface="Microsoft YaHei"/>
                <a:ea typeface="Microsoft YaHei"/>
                <a:cs typeface="Microsoft YaHei"/>
                <a:sym typeface="Microsoft YaHei"/>
              </a:rPr>
              <a:t>Method</a:t>
            </a:r>
            <a:endParaRPr sz="1100" b="1">
              <a:solidFill>
                <a:srgbClr val="363636"/>
              </a:solidFill>
              <a:latin typeface="Calibri"/>
              <a:ea typeface="Calibri"/>
              <a:cs typeface="Calibri"/>
              <a:sym typeface="Calibri"/>
            </a:endParaRPr>
          </a:p>
        </p:txBody>
      </p:sp>
      <p:pic>
        <p:nvPicPr>
          <p:cNvPr id="154" name="Google Shape;154;p18" descr="H_TWV]{A3_C6TL[VB_7QLJV"/>
          <p:cNvPicPr preferRelativeResize="0"/>
          <p:nvPr/>
        </p:nvPicPr>
        <p:blipFill rotWithShape="1">
          <a:blip r:embed="rId3">
            <a:alphaModFix/>
          </a:blip>
          <a:srcRect l="2703" r="11159" b="75536"/>
          <a:stretch/>
        </p:blipFill>
        <p:spPr>
          <a:xfrm>
            <a:off x="954624" y="3761555"/>
            <a:ext cx="4114767" cy="643468"/>
          </a:xfrm>
          <a:prstGeom prst="rect">
            <a:avLst/>
          </a:prstGeom>
          <a:noFill/>
          <a:ln>
            <a:noFill/>
          </a:ln>
        </p:spPr>
      </p:pic>
      <p:pic>
        <p:nvPicPr>
          <p:cNvPr id="155" name="Google Shape;155;p18" descr="ZBH%OD@(N72TO8Z_HZ7[K79"/>
          <p:cNvPicPr preferRelativeResize="0"/>
          <p:nvPr/>
        </p:nvPicPr>
        <p:blipFill rotWithShape="1">
          <a:blip r:embed="rId4">
            <a:alphaModFix/>
          </a:blip>
          <a:srcRect r="13659" b="80365"/>
          <a:stretch/>
        </p:blipFill>
        <p:spPr>
          <a:xfrm>
            <a:off x="6751306" y="3761555"/>
            <a:ext cx="4114767" cy="516468"/>
          </a:xfrm>
          <a:prstGeom prst="rect">
            <a:avLst/>
          </a:prstGeom>
          <a:noFill/>
          <a:ln>
            <a:noFill/>
          </a:ln>
        </p:spPr>
      </p:pic>
      <p:grpSp>
        <p:nvGrpSpPr>
          <p:cNvPr id="156" name="Google Shape;156;p18"/>
          <p:cNvGrpSpPr/>
          <p:nvPr/>
        </p:nvGrpSpPr>
        <p:grpSpPr>
          <a:xfrm>
            <a:off x="292100" y="431800"/>
            <a:ext cx="550248" cy="550248"/>
            <a:chOff x="520700" y="719752"/>
            <a:chExt cx="550248" cy="550248"/>
          </a:xfrm>
        </p:grpSpPr>
        <p:sp>
          <p:nvSpPr>
            <p:cNvPr id="157" name="Google Shape;157;p18"/>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8"/>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Microsoft YaHei"/>
                  <a:ea typeface="Microsoft YaHei"/>
                  <a:cs typeface="Microsoft YaHei"/>
                  <a:sym typeface="Microsoft YaHei"/>
                </a:rPr>
                <a:t>03</a:t>
              </a:r>
              <a:endParaRPr sz="1800">
                <a:solidFill>
                  <a:schemeClr val="dk1"/>
                </a:solidFill>
                <a:latin typeface="Calibri"/>
                <a:ea typeface="Calibri"/>
                <a:cs typeface="Calibri"/>
                <a:sym typeface="Calibri"/>
              </a:endParaRPr>
            </a:p>
          </p:txBody>
        </p:sp>
      </p:grpSp>
      <p:sp>
        <p:nvSpPr>
          <p:cNvPr id="159" name="Google Shape;159;p18"/>
          <p:cNvSpPr txBox="1"/>
          <p:nvPr/>
        </p:nvSpPr>
        <p:spPr>
          <a:xfrm>
            <a:off x="1096899" y="3122078"/>
            <a:ext cx="3267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test-data Nests: #19 and #7</a:t>
            </a:r>
            <a:endParaRPr sz="1800">
              <a:solidFill>
                <a:schemeClr val="dk1"/>
              </a:solidFill>
              <a:latin typeface="Calibri"/>
              <a:ea typeface="Calibri"/>
              <a:cs typeface="Calibri"/>
              <a:sym typeface="Calibri"/>
            </a:endParaRPr>
          </a:p>
        </p:txBody>
      </p:sp>
      <p:sp>
        <p:nvSpPr>
          <p:cNvPr id="160" name="Google Shape;160;p18"/>
          <p:cNvSpPr txBox="1"/>
          <p:nvPr/>
        </p:nvSpPr>
        <p:spPr>
          <a:xfrm>
            <a:off x="6845300" y="2946400"/>
            <a:ext cx="3733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 New test-data Nests: new nests never train before</a:t>
            </a:r>
            <a:endParaRPr sz="1800">
              <a:solidFill>
                <a:schemeClr val="dk1"/>
              </a:solidFill>
              <a:latin typeface="Calibri"/>
              <a:ea typeface="Calibri"/>
              <a:cs typeface="Calibri"/>
              <a:sym typeface="Calibri"/>
            </a:endParaRPr>
          </a:p>
        </p:txBody>
      </p:sp>
      <p:sp>
        <p:nvSpPr>
          <p:cNvPr id="161" name="Google Shape;161;p18"/>
          <p:cNvSpPr txBox="1"/>
          <p:nvPr/>
        </p:nvSpPr>
        <p:spPr>
          <a:xfrm>
            <a:off x="2952150" y="1775571"/>
            <a:ext cx="5647500" cy="1115100"/>
          </a:xfrm>
          <a:prstGeom prst="rect">
            <a:avLst/>
          </a:prstGeom>
          <a:noFill/>
          <a:ln>
            <a:noFill/>
          </a:ln>
        </p:spPr>
        <p:txBody>
          <a:bodyPr spcFirstLastPara="1" wrap="square" lIns="91425" tIns="91425" rIns="91425" bIns="91425" anchor="t" anchorCtr="0">
            <a:noAutofit/>
          </a:bodyPr>
          <a:lstStyle/>
          <a:p>
            <a:pPr marL="0" marR="25400" lvl="0" indent="0" algn="ctr" rtl="0">
              <a:lnSpc>
                <a:spcPct val="115000"/>
              </a:lnSpc>
              <a:spcBef>
                <a:spcPts val="0"/>
              </a:spcBef>
              <a:spcAft>
                <a:spcPts val="0"/>
              </a:spcAft>
              <a:buNone/>
            </a:pPr>
            <a:r>
              <a:rPr lang="en-US" sz="1800">
                <a:solidFill>
                  <a:schemeClr val="dk1"/>
                </a:solidFill>
                <a:latin typeface="Calibri"/>
                <a:ea typeface="Calibri"/>
                <a:cs typeface="Calibri"/>
                <a:sym typeface="Calibri"/>
              </a:rPr>
              <a:t>We implemented a SVM as the classifier.</a:t>
            </a:r>
            <a:endParaRPr sz="1800">
              <a:solidFill>
                <a:schemeClr val="dk1"/>
              </a:solidFill>
              <a:latin typeface="Calibri"/>
              <a:ea typeface="Calibri"/>
              <a:cs typeface="Calibri"/>
              <a:sym typeface="Calibri"/>
            </a:endParaRPr>
          </a:p>
          <a:p>
            <a:pPr marL="0" marR="25400" lvl="0" indent="0" algn="ctr" rtl="0">
              <a:lnSpc>
                <a:spcPct val="115000"/>
              </a:lnSpc>
              <a:spcBef>
                <a:spcPts val="0"/>
              </a:spcBef>
              <a:spcAft>
                <a:spcPts val="0"/>
              </a:spcAft>
              <a:buNone/>
            </a:pPr>
            <a:r>
              <a:rPr lang="en-US" sz="1800">
                <a:solidFill>
                  <a:schemeClr val="dk1"/>
                </a:solidFill>
                <a:latin typeface="Calibri"/>
                <a:ea typeface="Calibri"/>
                <a:cs typeface="Calibri"/>
                <a:sym typeface="Calibri"/>
              </a:rPr>
              <a:t>Use the linear kernel to check if the dataset is linear separable.</a:t>
            </a:r>
            <a:endParaRPr sz="1800">
              <a:latin typeface="Calibri"/>
              <a:ea typeface="Calibri"/>
              <a:cs typeface="Calibri"/>
              <a:sym typeface="Calibri"/>
            </a:endParaRPr>
          </a:p>
        </p:txBody>
      </p:sp>
      <p:grpSp>
        <p:nvGrpSpPr>
          <p:cNvPr id="15" name="Google Shape;206;p21">
            <a:extLst>
              <a:ext uri="{FF2B5EF4-FFF2-40B4-BE49-F238E27FC236}">
                <a16:creationId xmlns:a16="http://schemas.microsoft.com/office/drawing/2014/main" id="{759B2BD9-B889-4A9F-B3E6-DBE6AF801EB9}"/>
              </a:ext>
            </a:extLst>
          </p:cNvPr>
          <p:cNvGrpSpPr/>
          <p:nvPr/>
        </p:nvGrpSpPr>
        <p:grpSpPr>
          <a:xfrm>
            <a:off x="2159169" y="4461971"/>
            <a:ext cx="1408396" cy="1183732"/>
            <a:chOff x="1968500" y="2445351"/>
            <a:chExt cx="1408396" cy="1183732"/>
          </a:xfrm>
        </p:grpSpPr>
        <p:sp>
          <p:nvSpPr>
            <p:cNvPr id="16" name="Google Shape;207;p21">
              <a:extLst>
                <a:ext uri="{FF2B5EF4-FFF2-40B4-BE49-F238E27FC236}">
                  <a16:creationId xmlns:a16="http://schemas.microsoft.com/office/drawing/2014/main" id="{0E9F6F5C-A233-4945-A2EB-3C5674CB9B79}"/>
                </a:ext>
              </a:extLst>
            </p:cNvPr>
            <p:cNvSpPr/>
            <p:nvPr/>
          </p:nvSpPr>
          <p:spPr>
            <a:xfrm>
              <a:off x="1968500" y="2445351"/>
              <a:ext cx="1408396" cy="1183732"/>
            </a:xfrm>
            <a:custGeom>
              <a:avLst/>
              <a:gdLst/>
              <a:ahLst/>
              <a:cxnLst/>
              <a:rect l="l" t="t" r="r" b="b"/>
              <a:pathLst>
                <a:path w="1802778" h="1512006" extrusionOk="0">
                  <a:moveTo>
                    <a:pt x="901389" y="0"/>
                  </a:moveTo>
                  <a:lnTo>
                    <a:pt x="0" y="1512006"/>
                  </a:lnTo>
                  <a:lnTo>
                    <a:pt x="1802778" y="1512006"/>
                  </a:lnTo>
                  <a:lnTo>
                    <a:pt x="901389" y="0"/>
                  </a:lnTo>
                  <a:close/>
                </a:path>
              </a:pathLst>
            </a:custGeom>
            <a:solidFill>
              <a:srgbClr val="000000"/>
            </a:solidFill>
            <a:ln>
              <a:noFill/>
            </a:ln>
          </p:spPr>
        </p:sp>
        <p:sp>
          <p:nvSpPr>
            <p:cNvPr id="17" name="Google Shape;208;p21">
              <a:extLst>
                <a:ext uri="{FF2B5EF4-FFF2-40B4-BE49-F238E27FC236}">
                  <a16:creationId xmlns:a16="http://schemas.microsoft.com/office/drawing/2014/main" id="{D93CA530-7FE0-495E-B0A1-4006F6D6B3AA}"/>
                </a:ext>
              </a:extLst>
            </p:cNvPr>
            <p:cNvSpPr txBox="1"/>
            <p:nvPr/>
          </p:nvSpPr>
          <p:spPr>
            <a:xfrm>
              <a:off x="2077894" y="2900023"/>
              <a:ext cx="1270000" cy="629275"/>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3000" dirty="0">
                  <a:solidFill>
                    <a:srgbClr val="FFFFFF"/>
                  </a:solidFill>
                  <a:latin typeface="Microsoft YaHei"/>
                  <a:ea typeface="Microsoft YaHei"/>
                  <a:cs typeface="Microsoft YaHei"/>
                  <a:sym typeface="Microsoft YaHei"/>
                </a:rPr>
                <a:t>99</a:t>
              </a:r>
              <a:r>
                <a:rPr lang="en-US" sz="3000" u="none" dirty="0">
                  <a:solidFill>
                    <a:srgbClr val="FFFFFF"/>
                  </a:solidFill>
                  <a:latin typeface="Microsoft YaHei"/>
                  <a:ea typeface="Microsoft YaHei"/>
                  <a:cs typeface="Microsoft YaHei"/>
                  <a:sym typeface="Microsoft YaHei"/>
                </a:rPr>
                <a:t>%</a:t>
              </a:r>
              <a:endParaRPr sz="1100" dirty="0">
                <a:solidFill>
                  <a:schemeClr val="dk1"/>
                </a:solidFill>
                <a:latin typeface="Calibri"/>
                <a:ea typeface="Calibri"/>
                <a:cs typeface="Calibri"/>
                <a:sym typeface="Calibri"/>
              </a:endParaRPr>
            </a:p>
          </p:txBody>
        </p:sp>
      </p:grpSp>
      <p:grpSp>
        <p:nvGrpSpPr>
          <p:cNvPr id="18" name="Google Shape;206;p21">
            <a:extLst>
              <a:ext uri="{FF2B5EF4-FFF2-40B4-BE49-F238E27FC236}">
                <a16:creationId xmlns:a16="http://schemas.microsoft.com/office/drawing/2014/main" id="{F94F2B67-1089-43E1-9206-21DC0F883501}"/>
              </a:ext>
            </a:extLst>
          </p:cNvPr>
          <p:cNvGrpSpPr/>
          <p:nvPr/>
        </p:nvGrpSpPr>
        <p:grpSpPr>
          <a:xfrm>
            <a:off x="8219065" y="4476414"/>
            <a:ext cx="1408396" cy="1183732"/>
            <a:chOff x="1968500" y="2445351"/>
            <a:chExt cx="1408396" cy="1183732"/>
          </a:xfrm>
        </p:grpSpPr>
        <p:sp>
          <p:nvSpPr>
            <p:cNvPr id="19" name="Google Shape;207;p21">
              <a:extLst>
                <a:ext uri="{FF2B5EF4-FFF2-40B4-BE49-F238E27FC236}">
                  <a16:creationId xmlns:a16="http://schemas.microsoft.com/office/drawing/2014/main" id="{1F8F647D-B2A7-482F-A9B6-B6A2FF29C2B5}"/>
                </a:ext>
              </a:extLst>
            </p:cNvPr>
            <p:cNvSpPr/>
            <p:nvPr/>
          </p:nvSpPr>
          <p:spPr>
            <a:xfrm>
              <a:off x="1968500" y="2445351"/>
              <a:ext cx="1408396" cy="1183732"/>
            </a:xfrm>
            <a:custGeom>
              <a:avLst/>
              <a:gdLst/>
              <a:ahLst/>
              <a:cxnLst/>
              <a:rect l="l" t="t" r="r" b="b"/>
              <a:pathLst>
                <a:path w="1802778" h="1512006" extrusionOk="0">
                  <a:moveTo>
                    <a:pt x="901389" y="0"/>
                  </a:moveTo>
                  <a:lnTo>
                    <a:pt x="0" y="1512006"/>
                  </a:lnTo>
                  <a:lnTo>
                    <a:pt x="1802778" y="1512006"/>
                  </a:lnTo>
                  <a:lnTo>
                    <a:pt x="901389" y="0"/>
                  </a:lnTo>
                  <a:close/>
                </a:path>
              </a:pathLst>
            </a:custGeom>
            <a:solidFill>
              <a:srgbClr val="000000"/>
            </a:solidFill>
            <a:ln>
              <a:noFill/>
            </a:ln>
          </p:spPr>
        </p:sp>
        <p:sp>
          <p:nvSpPr>
            <p:cNvPr id="20" name="Google Shape;208;p21">
              <a:extLst>
                <a:ext uri="{FF2B5EF4-FFF2-40B4-BE49-F238E27FC236}">
                  <a16:creationId xmlns:a16="http://schemas.microsoft.com/office/drawing/2014/main" id="{4DEECA48-8001-400C-A816-4BFC2A05BBC6}"/>
                </a:ext>
              </a:extLst>
            </p:cNvPr>
            <p:cNvSpPr txBox="1"/>
            <p:nvPr/>
          </p:nvSpPr>
          <p:spPr>
            <a:xfrm>
              <a:off x="2077894" y="2900023"/>
              <a:ext cx="1270000" cy="629275"/>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3000" dirty="0">
                  <a:solidFill>
                    <a:srgbClr val="FFFFFF"/>
                  </a:solidFill>
                  <a:latin typeface="Microsoft YaHei"/>
                  <a:ea typeface="Microsoft YaHei"/>
                  <a:cs typeface="Microsoft YaHei"/>
                  <a:sym typeface="Microsoft YaHei"/>
                </a:rPr>
                <a:t>68</a:t>
              </a:r>
              <a:r>
                <a:rPr lang="en-US" sz="3000" u="none" dirty="0">
                  <a:solidFill>
                    <a:srgbClr val="FFFFFF"/>
                  </a:solidFill>
                  <a:latin typeface="Microsoft YaHei"/>
                  <a:ea typeface="Microsoft YaHei"/>
                  <a:cs typeface="Microsoft YaHei"/>
                  <a:sym typeface="Microsoft YaHei"/>
                </a:rPr>
                <a:t>%</a:t>
              </a:r>
              <a:endParaRPr sz="1100" dirty="0">
                <a:solidFill>
                  <a:schemeClr val="dk1"/>
                </a:solidFill>
                <a:latin typeface="Calibri"/>
                <a:ea typeface="Calibri"/>
                <a:cs typeface="Calibri"/>
                <a:sym typeface="Calibri"/>
              </a:endParaRPr>
            </a:p>
          </p:txBody>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DE9D8"/>
            </a:gs>
            <a:gs pos="39000">
              <a:srgbClr val="FDE9D8"/>
            </a:gs>
            <a:gs pos="100000">
              <a:srgbClr val="FDE9D8"/>
            </a:gs>
          </a:gsLst>
          <a:lin ang="5400000" scaled="0"/>
        </a:gradFill>
        <a:effectLst/>
      </p:bgPr>
    </p:bg>
    <p:spTree>
      <p:nvGrpSpPr>
        <p:cNvPr id="1" name="Shape 165"/>
        <p:cNvGrpSpPr/>
        <p:nvPr/>
      </p:nvGrpSpPr>
      <p:grpSpPr>
        <a:xfrm>
          <a:off x="0" y="0"/>
          <a:ext cx="0" cy="0"/>
          <a:chOff x="0" y="0"/>
          <a:chExt cx="0" cy="0"/>
        </a:xfrm>
      </p:grpSpPr>
      <p:sp>
        <p:nvSpPr>
          <p:cNvPr id="166" name="Google Shape;166;p19"/>
          <p:cNvSpPr/>
          <p:nvPr/>
        </p:nvSpPr>
        <p:spPr>
          <a:xfrm>
            <a:off x="5775935" y="-32349"/>
            <a:ext cx="0" cy="6637249"/>
          </a:xfrm>
          <a:custGeom>
            <a:avLst/>
            <a:gdLst/>
            <a:ahLst/>
            <a:cxnLst/>
            <a:rect l="l" t="t" r="r" b="b"/>
            <a:pathLst>
              <a:path w="120000" h="6637249" extrusionOk="0">
                <a:moveTo>
                  <a:pt x="0" y="0"/>
                </a:moveTo>
                <a:lnTo>
                  <a:pt x="0" y="6637250"/>
                </a:lnTo>
              </a:path>
            </a:pathLst>
          </a:custGeom>
          <a:solidFill>
            <a:srgbClr val="42464B"/>
          </a:solidFill>
          <a:ln w="9525" cap="flat" cmpd="sng">
            <a:solidFill>
              <a:srgbClr val="42464B"/>
            </a:solidFill>
            <a:prstDash val="solid"/>
            <a:round/>
            <a:headEnd type="none" w="sm" len="sm"/>
            <a:tailEnd type="none" w="sm" len="sm"/>
          </a:ln>
        </p:spPr>
      </p:sp>
      <p:sp>
        <p:nvSpPr>
          <p:cNvPr id="167" name="Google Shape;167;p19"/>
          <p:cNvSpPr/>
          <p:nvPr/>
        </p:nvSpPr>
        <p:spPr>
          <a:xfrm>
            <a:off x="5584651" y="3098474"/>
            <a:ext cx="378805" cy="378805"/>
          </a:xfrm>
          <a:custGeom>
            <a:avLst/>
            <a:gdLst/>
            <a:ahLst/>
            <a:cxnLst/>
            <a:rect l="l" t="t" r="r" b="b"/>
            <a:pathLst>
              <a:path w="378805" h="378805" extrusionOk="0">
                <a:moveTo>
                  <a:pt x="378805" y="189403"/>
                </a:moveTo>
                <a:cubicBezTo>
                  <a:pt x="378805" y="294008"/>
                  <a:pt x="294008" y="378805"/>
                  <a:pt x="189403" y="378805"/>
                </a:cubicBezTo>
                <a:cubicBezTo>
                  <a:pt x="84797" y="378805"/>
                  <a:pt x="0" y="294008"/>
                  <a:pt x="0" y="189403"/>
                </a:cubicBezTo>
                <a:cubicBezTo>
                  <a:pt x="0" y="84798"/>
                  <a:pt x="84797" y="0"/>
                  <a:pt x="189403" y="0"/>
                </a:cubicBezTo>
                <a:cubicBezTo>
                  <a:pt x="294008" y="0"/>
                  <a:pt x="378805" y="84798"/>
                  <a:pt x="378805" y="189403"/>
                </a:cubicBezTo>
                <a:close/>
              </a:path>
            </a:pathLst>
          </a:custGeom>
          <a:solidFill>
            <a:srgbClr val="42464B">
              <a:alpha val="3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5709346" y="1246209"/>
            <a:ext cx="128411" cy="128411"/>
          </a:xfrm>
          <a:custGeom>
            <a:avLst/>
            <a:gdLst/>
            <a:ahLst/>
            <a:cxnLst/>
            <a:rect l="l" t="t" r="r" b="b"/>
            <a:pathLst>
              <a:path w="128411" h="128411" extrusionOk="0">
                <a:moveTo>
                  <a:pt x="128411" y="64205"/>
                </a:moveTo>
                <a:cubicBezTo>
                  <a:pt x="128411" y="99665"/>
                  <a:pt x="99665" y="128411"/>
                  <a:pt x="64205" y="128411"/>
                </a:cubicBezTo>
                <a:cubicBezTo>
                  <a:pt x="28745" y="128411"/>
                  <a:pt x="0" y="99665"/>
                  <a:pt x="0" y="64205"/>
                </a:cubicBezTo>
                <a:cubicBezTo>
                  <a:pt x="0" y="28745"/>
                  <a:pt x="28745" y="0"/>
                  <a:pt x="64205" y="0"/>
                </a:cubicBezTo>
                <a:cubicBezTo>
                  <a:pt x="99665"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5707153" y="3223621"/>
            <a:ext cx="128411" cy="128411"/>
          </a:xfrm>
          <a:custGeom>
            <a:avLst/>
            <a:gdLst/>
            <a:ahLst/>
            <a:cxnLst/>
            <a:rect l="l" t="t" r="r" b="b"/>
            <a:pathLst>
              <a:path w="128411" h="128411" extrusionOk="0">
                <a:moveTo>
                  <a:pt x="128411" y="64206"/>
                </a:moveTo>
                <a:cubicBezTo>
                  <a:pt x="128411" y="99666"/>
                  <a:pt x="99666" y="128412"/>
                  <a:pt x="64206" y="128412"/>
                </a:cubicBezTo>
                <a:cubicBezTo>
                  <a:pt x="28746" y="128412"/>
                  <a:pt x="0" y="99666"/>
                  <a:pt x="0" y="64206"/>
                </a:cubicBezTo>
                <a:cubicBezTo>
                  <a:pt x="0" y="28746"/>
                  <a:pt x="28746" y="0"/>
                  <a:pt x="64206" y="0"/>
                </a:cubicBezTo>
                <a:cubicBezTo>
                  <a:pt x="99666" y="0"/>
                  <a:pt x="128411" y="28746"/>
                  <a:pt x="128411" y="64206"/>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5714733" y="4980717"/>
            <a:ext cx="128411" cy="128411"/>
          </a:xfrm>
          <a:custGeom>
            <a:avLst/>
            <a:gdLst/>
            <a:ahLst/>
            <a:cxnLst/>
            <a:rect l="l" t="t" r="r" b="b"/>
            <a:pathLst>
              <a:path w="128411" h="128411" extrusionOk="0">
                <a:moveTo>
                  <a:pt x="128411" y="64205"/>
                </a:moveTo>
                <a:cubicBezTo>
                  <a:pt x="128411" y="99666"/>
                  <a:pt x="99665" y="128411"/>
                  <a:pt x="64205" y="128411"/>
                </a:cubicBezTo>
                <a:cubicBezTo>
                  <a:pt x="28745" y="128411"/>
                  <a:pt x="0" y="99666"/>
                  <a:pt x="0" y="64205"/>
                </a:cubicBezTo>
                <a:cubicBezTo>
                  <a:pt x="0" y="28745"/>
                  <a:pt x="28745" y="0"/>
                  <a:pt x="64205" y="0"/>
                </a:cubicBezTo>
                <a:cubicBezTo>
                  <a:pt x="99665" y="0"/>
                  <a:pt x="128411" y="28745"/>
                  <a:pt x="128411" y="64205"/>
                </a:cubicBezTo>
                <a:close/>
              </a:path>
            </a:pathLst>
          </a:custGeom>
          <a:solidFill>
            <a:srgbClr val="42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txBox="1"/>
          <p:nvPr/>
        </p:nvSpPr>
        <p:spPr>
          <a:xfrm>
            <a:off x="7263987" y="435948"/>
            <a:ext cx="2480469" cy="529119"/>
          </a:xfrm>
          <a:prstGeom prst="rect">
            <a:avLst/>
          </a:prstGeom>
          <a:noFill/>
          <a:ln>
            <a:noFill/>
          </a:ln>
        </p:spPr>
        <p:txBody>
          <a:bodyPr spcFirstLastPara="1" wrap="square" lIns="127000" tIns="63500" rIns="127000" bIns="63500" anchor="t" anchorCtr="0">
            <a:noAutofit/>
          </a:bodyPr>
          <a:lstStyle/>
          <a:p>
            <a:pPr marL="0" marR="0" lvl="0" indent="0" algn="l" rtl="0">
              <a:lnSpc>
                <a:spcPct val="116199"/>
              </a:lnSpc>
              <a:spcBef>
                <a:spcPts val="0"/>
              </a:spcBef>
              <a:spcAft>
                <a:spcPts val="0"/>
              </a:spcAft>
              <a:buNone/>
            </a:pPr>
            <a:r>
              <a:rPr lang="en-US" sz="2400" b="1" u="none">
                <a:solidFill>
                  <a:srgbClr val="3F3F3F"/>
                </a:solidFill>
                <a:latin typeface="Microsoft YaHei"/>
                <a:ea typeface="Microsoft YaHei"/>
                <a:cs typeface="Microsoft YaHei"/>
                <a:sym typeface="Microsoft YaHei"/>
              </a:rPr>
              <a:t>KNN</a:t>
            </a:r>
            <a:endParaRPr sz="2400">
              <a:solidFill>
                <a:schemeClr val="dk1"/>
              </a:solidFill>
              <a:latin typeface="Calibri"/>
              <a:ea typeface="Calibri"/>
              <a:cs typeface="Calibri"/>
              <a:sym typeface="Calibri"/>
            </a:endParaRPr>
          </a:p>
        </p:txBody>
      </p:sp>
      <p:grpSp>
        <p:nvGrpSpPr>
          <p:cNvPr id="172" name="Google Shape;172;p19"/>
          <p:cNvGrpSpPr/>
          <p:nvPr/>
        </p:nvGrpSpPr>
        <p:grpSpPr>
          <a:xfrm>
            <a:off x="292100" y="431800"/>
            <a:ext cx="550248" cy="550248"/>
            <a:chOff x="520700" y="719752"/>
            <a:chExt cx="550248" cy="550248"/>
          </a:xfrm>
        </p:grpSpPr>
        <p:sp>
          <p:nvSpPr>
            <p:cNvPr id="173" name="Google Shape;173;p19"/>
            <p:cNvSpPr/>
            <p:nvPr/>
          </p:nvSpPr>
          <p:spPr>
            <a:xfrm>
              <a:off x="520700" y="719752"/>
              <a:ext cx="550248" cy="550248"/>
            </a:xfrm>
            <a:custGeom>
              <a:avLst/>
              <a:gdLst/>
              <a:ahLst/>
              <a:cxnLst/>
              <a:rect l="l" t="t" r="r" b="b"/>
              <a:pathLst>
                <a:path w="550248" h="550248" extrusionOk="0">
                  <a:moveTo>
                    <a:pt x="550248" y="275124"/>
                  </a:moveTo>
                  <a:cubicBezTo>
                    <a:pt x="550248" y="427072"/>
                    <a:pt x="427073" y="550248"/>
                    <a:pt x="275124" y="550248"/>
                  </a:cubicBezTo>
                  <a:cubicBezTo>
                    <a:pt x="123176" y="550248"/>
                    <a:pt x="0" y="427072"/>
                    <a:pt x="0" y="275124"/>
                  </a:cubicBezTo>
                  <a:cubicBezTo>
                    <a:pt x="0" y="123176"/>
                    <a:pt x="123176" y="0"/>
                    <a:pt x="275124" y="0"/>
                  </a:cubicBezTo>
                  <a:cubicBezTo>
                    <a:pt x="427073" y="0"/>
                    <a:pt x="550248" y="123176"/>
                    <a:pt x="550248" y="275124"/>
                  </a:cubicBezTo>
                  <a:close/>
                </a:path>
              </a:pathLst>
            </a:cu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560824" y="810210"/>
              <a:ext cx="470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FFFF"/>
                  </a:solidFill>
                  <a:latin typeface="Microsoft YaHei"/>
                  <a:ea typeface="Microsoft YaHei"/>
                  <a:cs typeface="Microsoft YaHei"/>
                  <a:sym typeface="Microsoft YaHei"/>
                </a:rPr>
                <a:t>03</a:t>
              </a:r>
              <a:endParaRPr sz="1800">
                <a:solidFill>
                  <a:schemeClr val="dk1"/>
                </a:solidFill>
                <a:latin typeface="Calibri"/>
                <a:ea typeface="Calibri"/>
                <a:cs typeface="Calibri"/>
                <a:sym typeface="Calibri"/>
              </a:endParaRPr>
            </a:p>
          </p:txBody>
        </p:sp>
      </p:grpSp>
      <p:sp>
        <p:nvSpPr>
          <p:cNvPr id="175" name="Google Shape;175;p19"/>
          <p:cNvSpPr/>
          <p:nvPr/>
        </p:nvSpPr>
        <p:spPr>
          <a:xfrm rot="10800000" flipH="1">
            <a:off x="7268220" y="883920"/>
            <a:ext cx="990593" cy="81280"/>
          </a:xfrm>
          <a:custGeom>
            <a:avLst/>
            <a:gdLst/>
            <a:ahLst/>
            <a:cxnLst/>
            <a:rect l="l" t="t" r="r" b="b"/>
            <a:pathLst>
              <a:path w="626004" h="120000" extrusionOk="0">
                <a:moveTo>
                  <a:pt x="0" y="0"/>
                </a:moveTo>
                <a:lnTo>
                  <a:pt x="626004" y="0"/>
                </a:lnTo>
              </a:path>
            </a:pathLst>
          </a:custGeom>
          <a:solidFill>
            <a:srgbClr val="42464B"/>
          </a:solidFill>
          <a:ln w="19050" cap="flat" cmpd="sng">
            <a:solidFill>
              <a:srgbClr val="42464B"/>
            </a:solidFill>
            <a:prstDash val="solid"/>
            <a:round/>
            <a:headEnd type="none" w="sm" len="sm"/>
            <a:tailEnd type="none" w="sm" len="sm"/>
          </a:ln>
        </p:spPr>
      </p:sp>
      <p:pic>
        <p:nvPicPr>
          <p:cNvPr id="176" name="Google Shape;176;p19" descr="M]927{N)FC%@3QDV{7SC(UE"/>
          <p:cNvPicPr preferRelativeResize="0"/>
          <p:nvPr/>
        </p:nvPicPr>
        <p:blipFill rotWithShape="1">
          <a:blip r:embed="rId3">
            <a:alphaModFix/>
          </a:blip>
          <a:srcRect t="5341" r="13216" b="75177"/>
          <a:stretch/>
        </p:blipFill>
        <p:spPr>
          <a:xfrm>
            <a:off x="1354716" y="1079860"/>
            <a:ext cx="3607179" cy="461073"/>
          </a:xfrm>
          <a:prstGeom prst="rect">
            <a:avLst/>
          </a:prstGeom>
          <a:noFill/>
          <a:ln>
            <a:noFill/>
          </a:ln>
        </p:spPr>
      </p:pic>
      <p:pic>
        <p:nvPicPr>
          <p:cNvPr id="177" name="Google Shape;177;p19" descr="S}8FNGEA3_%K9$4}QVTIY]L"/>
          <p:cNvPicPr preferRelativeResize="0"/>
          <p:nvPr/>
        </p:nvPicPr>
        <p:blipFill rotWithShape="1">
          <a:blip r:embed="rId4">
            <a:alphaModFix/>
          </a:blip>
          <a:srcRect t="3252" r="11495" b="77495"/>
          <a:stretch/>
        </p:blipFill>
        <p:spPr>
          <a:xfrm>
            <a:off x="6437134" y="3889129"/>
            <a:ext cx="3607175" cy="445804"/>
          </a:xfrm>
          <a:prstGeom prst="rect">
            <a:avLst/>
          </a:prstGeom>
          <a:noFill/>
          <a:ln>
            <a:noFill/>
          </a:ln>
        </p:spPr>
      </p:pic>
      <p:sp>
        <p:nvSpPr>
          <p:cNvPr id="178" name="Google Shape;178;p19"/>
          <p:cNvSpPr/>
          <p:nvPr/>
        </p:nvSpPr>
        <p:spPr>
          <a:xfrm>
            <a:off x="2824510" y="3563996"/>
            <a:ext cx="484632" cy="700281"/>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9"/>
          <p:cNvSpPr/>
          <p:nvPr/>
        </p:nvSpPr>
        <p:spPr>
          <a:xfrm rot="10800000">
            <a:off x="7817725" y="3040635"/>
            <a:ext cx="484632" cy="700281"/>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 name="Google Shape;180;p19"/>
          <p:cNvSpPr txBox="1"/>
          <p:nvPr/>
        </p:nvSpPr>
        <p:spPr>
          <a:xfrm>
            <a:off x="6334425" y="2015975"/>
            <a:ext cx="4114800" cy="7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dk1"/>
                </a:solidFill>
                <a:latin typeface="Nunito"/>
                <a:ea typeface="Nunito"/>
                <a:cs typeface="Nunito"/>
                <a:sym typeface="Nunito"/>
              </a:rPr>
              <a:t>The KNN algorithm can be used not only for classification but also for regression.</a:t>
            </a:r>
            <a:endParaRPr sz="1800">
              <a:solidFill>
                <a:schemeClr val="dk1"/>
              </a:solidFill>
              <a:latin typeface="Calibri"/>
              <a:ea typeface="Calibri"/>
              <a:cs typeface="Calibri"/>
              <a:sym typeface="Calibri"/>
            </a:endParaRPr>
          </a:p>
        </p:txBody>
      </p:sp>
      <p:sp>
        <p:nvSpPr>
          <p:cNvPr id="181" name="Google Shape;181;p19"/>
          <p:cNvSpPr txBox="1"/>
          <p:nvPr/>
        </p:nvSpPr>
        <p:spPr>
          <a:xfrm>
            <a:off x="706875" y="4264275"/>
            <a:ext cx="4719900" cy="1859400"/>
          </a:xfrm>
          <a:prstGeom prst="rect">
            <a:avLst/>
          </a:prstGeom>
          <a:noFill/>
          <a:ln>
            <a:noFill/>
          </a:ln>
        </p:spPr>
        <p:txBody>
          <a:bodyPr spcFirstLastPara="1" wrap="square" lIns="91425" tIns="91425" rIns="91425" bIns="91425" anchor="t" anchorCtr="0">
            <a:noAutofit/>
          </a:bodyPr>
          <a:lstStyle/>
          <a:p>
            <a:pPr marL="0" marR="25400" lvl="0" indent="0" algn="l" rtl="0">
              <a:lnSpc>
                <a:spcPct val="115000"/>
              </a:lnSpc>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The key idea of ​​the KNN classification algorithm is that if the majority of the samples of the K most similar (</a:t>
            </a:r>
            <a:r>
              <a:rPr lang="en-US" dirty="0" err="1">
                <a:solidFill>
                  <a:schemeClr val="dk1"/>
                </a:solidFill>
                <a:latin typeface="Calibri"/>
                <a:ea typeface="Calibri"/>
                <a:cs typeface="Calibri"/>
                <a:sym typeface="Calibri"/>
              </a:rPr>
              <a:t>ie</a:t>
            </a:r>
            <a:r>
              <a:rPr lang="en-US" dirty="0">
                <a:solidFill>
                  <a:schemeClr val="dk1"/>
                </a:solidFill>
                <a:latin typeface="Calibri"/>
                <a:ea typeface="Calibri"/>
                <a:cs typeface="Calibri"/>
                <a:sym typeface="Calibri"/>
              </a:rPr>
              <a:t>, the nearest neighbors in the feature space) of a sample belong to a certain category, the sample also belongs to this category.</a:t>
            </a:r>
            <a:endParaRPr dirty="0">
              <a:latin typeface="Calibri"/>
              <a:ea typeface="Calibri"/>
              <a:cs typeface="Calibri"/>
              <a:sym typeface="Calibri"/>
            </a:endParaRPr>
          </a:p>
        </p:txBody>
      </p:sp>
      <p:grpSp>
        <p:nvGrpSpPr>
          <p:cNvPr id="18" name="Google Shape;206;p21">
            <a:extLst>
              <a:ext uri="{FF2B5EF4-FFF2-40B4-BE49-F238E27FC236}">
                <a16:creationId xmlns:a16="http://schemas.microsoft.com/office/drawing/2014/main" id="{8CD83513-6ABA-4B70-BD13-38A5DD177B3B}"/>
              </a:ext>
            </a:extLst>
          </p:cNvPr>
          <p:cNvGrpSpPr/>
          <p:nvPr/>
        </p:nvGrpSpPr>
        <p:grpSpPr>
          <a:xfrm>
            <a:off x="2362627" y="1610459"/>
            <a:ext cx="1408396" cy="1183732"/>
            <a:chOff x="1968500" y="2445351"/>
            <a:chExt cx="1408396" cy="1183732"/>
          </a:xfrm>
        </p:grpSpPr>
        <p:sp>
          <p:nvSpPr>
            <p:cNvPr id="19" name="Google Shape;207;p21">
              <a:extLst>
                <a:ext uri="{FF2B5EF4-FFF2-40B4-BE49-F238E27FC236}">
                  <a16:creationId xmlns:a16="http://schemas.microsoft.com/office/drawing/2014/main" id="{A79E7F75-67D9-4F98-9DDA-2A43CD2EF0ED}"/>
                </a:ext>
              </a:extLst>
            </p:cNvPr>
            <p:cNvSpPr/>
            <p:nvPr/>
          </p:nvSpPr>
          <p:spPr>
            <a:xfrm>
              <a:off x="1968500" y="2445351"/>
              <a:ext cx="1408396" cy="1183732"/>
            </a:xfrm>
            <a:custGeom>
              <a:avLst/>
              <a:gdLst/>
              <a:ahLst/>
              <a:cxnLst/>
              <a:rect l="l" t="t" r="r" b="b"/>
              <a:pathLst>
                <a:path w="1802778" h="1512006" extrusionOk="0">
                  <a:moveTo>
                    <a:pt x="901389" y="0"/>
                  </a:moveTo>
                  <a:lnTo>
                    <a:pt x="0" y="1512006"/>
                  </a:lnTo>
                  <a:lnTo>
                    <a:pt x="1802778" y="1512006"/>
                  </a:lnTo>
                  <a:lnTo>
                    <a:pt x="901389" y="0"/>
                  </a:lnTo>
                  <a:close/>
                </a:path>
              </a:pathLst>
            </a:custGeom>
            <a:solidFill>
              <a:srgbClr val="000000"/>
            </a:solidFill>
            <a:ln>
              <a:noFill/>
            </a:ln>
          </p:spPr>
        </p:sp>
        <p:sp>
          <p:nvSpPr>
            <p:cNvPr id="20" name="Google Shape;208;p21">
              <a:extLst>
                <a:ext uri="{FF2B5EF4-FFF2-40B4-BE49-F238E27FC236}">
                  <a16:creationId xmlns:a16="http://schemas.microsoft.com/office/drawing/2014/main" id="{43EDDC88-7B9F-4699-BBBE-70EB8FB664C0}"/>
                </a:ext>
              </a:extLst>
            </p:cNvPr>
            <p:cNvSpPr txBox="1"/>
            <p:nvPr/>
          </p:nvSpPr>
          <p:spPr>
            <a:xfrm>
              <a:off x="2077894" y="2900023"/>
              <a:ext cx="1270000" cy="629275"/>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3000" dirty="0">
                  <a:solidFill>
                    <a:srgbClr val="FFFFFF"/>
                  </a:solidFill>
                  <a:latin typeface="Microsoft YaHei"/>
                  <a:ea typeface="Microsoft YaHei"/>
                  <a:cs typeface="Microsoft YaHei"/>
                  <a:sym typeface="Microsoft YaHei"/>
                </a:rPr>
                <a:t>96</a:t>
              </a:r>
              <a:r>
                <a:rPr lang="en-US" sz="3000" u="none" dirty="0">
                  <a:solidFill>
                    <a:srgbClr val="FFFFFF"/>
                  </a:solidFill>
                  <a:latin typeface="Microsoft YaHei"/>
                  <a:ea typeface="Microsoft YaHei"/>
                  <a:cs typeface="Microsoft YaHei"/>
                  <a:sym typeface="Microsoft YaHei"/>
                </a:rPr>
                <a:t>%</a:t>
              </a:r>
              <a:endParaRPr sz="1100" dirty="0">
                <a:solidFill>
                  <a:schemeClr val="dk1"/>
                </a:solidFill>
                <a:latin typeface="Calibri"/>
                <a:ea typeface="Calibri"/>
                <a:cs typeface="Calibri"/>
                <a:sym typeface="Calibri"/>
              </a:endParaRPr>
            </a:p>
          </p:txBody>
        </p:sp>
      </p:grpSp>
      <p:grpSp>
        <p:nvGrpSpPr>
          <p:cNvPr id="21" name="Google Shape;206;p21">
            <a:extLst>
              <a:ext uri="{FF2B5EF4-FFF2-40B4-BE49-F238E27FC236}">
                <a16:creationId xmlns:a16="http://schemas.microsoft.com/office/drawing/2014/main" id="{7A8D6DA0-102B-4A0C-9BCC-A2F23F9D16DC}"/>
              </a:ext>
            </a:extLst>
          </p:cNvPr>
          <p:cNvGrpSpPr/>
          <p:nvPr/>
        </p:nvGrpSpPr>
        <p:grpSpPr>
          <a:xfrm>
            <a:off x="7431687" y="4483146"/>
            <a:ext cx="1408396" cy="1183732"/>
            <a:chOff x="1968500" y="2445351"/>
            <a:chExt cx="1408396" cy="1183732"/>
          </a:xfrm>
        </p:grpSpPr>
        <p:sp>
          <p:nvSpPr>
            <p:cNvPr id="22" name="Google Shape;207;p21">
              <a:extLst>
                <a:ext uri="{FF2B5EF4-FFF2-40B4-BE49-F238E27FC236}">
                  <a16:creationId xmlns:a16="http://schemas.microsoft.com/office/drawing/2014/main" id="{99AD5DEE-51AA-4354-A627-2D62EB768B1F}"/>
                </a:ext>
              </a:extLst>
            </p:cNvPr>
            <p:cNvSpPr/>
            <p:nvPr/>
          </p:nvSpPr>
          <p:spPr>
            <a:xfrm>
              <a:off x="1968500" y="2445351"/>
              <a:ext cx="1408396" cy="1183732"/>
            </a:xfrm>
            <a:custGeom>
              <a:avLst/>
              <a:gdLst/>
              <a:ahLst/>
              <a:cxnLst/>
              <a:rect l="l" t="t" r="r" b="b"/>
              <a:pathLst>
                <a:path w="1802778" h="1512006" extrusionOk="0">
                  <a:moveTo>
                    <a:pt x="901389" y="0"/>
                  </a:moveTo>
                  <a:lnTo>
                    <a:pt x="0" y="1512006"/>
                  </a:lnTo>
                  <a:lnTo>
                    <a:pt x="1802778" y="1512006"/>
                  </a:lnTo>
                  <a:lnTo>
                    <a:pt x="901389" y="0"/>
                  </a:lnTo>
                  <a:close/>
                </a:path>
              </a:pathLst>
            </a:custGeom>
            <a:solidFill>
              <a:srgbClr val="000000"/>
            </a:solidFill>
            <a:ln>
              <a:noFill/>
            </a:ln>
          </p:spPr>
        </p:sp>
        <p:sp>
          <p:nvSpPr>
            <p:cNvPr id="23" name="Google Shape;208;p21">
              <a:extLst>
                <a:ext uri="{FF2B5EF4-FFF2-40B4-BE49-F238E27FC236}">
                  <a16:creationId xmlns:a16="http://schemas.microsoft.com/office/drawing/2014/main" id="{8A600D62-1E74-4895-AAD1-9067D1DE14DD}"/>
                </a:ext>
              </a:extLst>
            </p:cNvPr>
            <p:cNvSpPr txBox="1"/>
            <p:nvPr/>
          </p:nvSpPr>
          <p:spPr>
            <a:xfrm>
              <a:off x="2077894" y="2900023"/>
              <a:ext cx="1270000" cy="629275"/>
            </a:xfrm>
            <a:prstGeom prst="rect">
              <a:avLst/>
            </a:prstGeom>
            <a:noFill/>
            <a:ln>
              <a:noFill/>
            </a:ln>
          </p:spPr>
          <p:txBody>
            <a:bodyPr spcFirstLastPara="1" wrap="square" lIns="127000" tIns="63500" rIns="127000" bIns="63500" anchor="t" anchorCtr="0">
              <a:noAutofit/>
            </a:bodyPr>
            <a:lstStyle/>
            <a:p>
              <a:pPr marL="0" marR="0" lvl="0" indent="0" algn="ctr" rtl="0">
                <a:lnSpc>
                  <a:spcPct val="116199"/>
                </a:lnSpc>
                <a:spcBef>
                  <a:spcPts val="0"/>
                </a:spcBef>
                <a:spcAft>
                  <a:spcPts val="0"/>
                </a:spcAft>
                <a:buNone/>
              </a:pPr>
              <a:r>
                <a:rPr lang="en-US" sz="3000" u="none" dirty="0">
                  <a:solidFill>
                    <a:srgbClr val="FFFFFF"/>
                  </a:solidFill>
                  <a:latin typeface="Microsoft YaHei"/>
                  <a:ea typeface="Microsoft YaHei"/>
                  <a:cs typeface="Microsoft YaHei"/>
                  <a:sym typeface="Microsoft YaHei"/>
                </a:rPr>
                <a:t>64%</a:t>
              </a:r>
              <a:endParaRPr sz="1100" dirty="0">
                <a:solidFill>
                  <a:schemeClr val="dk1"/>
                </a:solidFill>
                <a:latin typeface="Calibri"/>
                <a:ea typeface="Calibri"/>
                <a:cs typeface="Calibri"/>
                <a:sym typeface="Calibri"/>
              </a:endParaRPr>
            </a:p>
          </p:txBody>
        </p:sp>
      </p:grpSp>
    </p:spTree>
  </p:cSld>
  <p:clrMapOvr>
    <a:masterClrMapping/>
  </p:clrMapOvr>
  <p:transition spd="slow">
    <p:fade/>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842</Words>
  <Application>Microsoft Office PowerPoint</Application>
  <PresentationFormat>自定义</PresentationFormat>
  <Paragraphs>116</Paragraphs>
  <Slides>17</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Nunito</vt:lpstr>
      <vt:lpstr>Microsoft YaHei</vt:lpstr>
      <vt:lpstr>Calibri</vt:lpstr>
      <vt:lpstr>Verdana</vt:lpstr>
      <vt:lpstr>Arial</vt:lpstr>
      <vt:lpstr>-apple-system</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yuandi Wu</dc:creator>
  <cp:lastModifiedBy>yuandi Wu</cp:lastModifiedBy>
  <cp:revision>17</cp:revision>
  <dcterms:created xsi:type="dcterms:W3CDTF">2019-04-10T04:56:49Z</dcterms:created>
  <dcterms:modified xsi:type="dcterms:W3CDTF">2019-04-10T23:32:31Z</dcterms:modified>
</cp:coreProperties>
</file>